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70" r:id="rId4"/>
    <p:sldId id="261" r:id="rId5"/>
    <p:sldId id="280" r:id="rId6"/>
    <p:sldId id="279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1A69D-CA4A-44F4-98F7-2A16720B3AF3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19F67-6102-4DC1-9E00-E9C4378D5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23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19F67-6102-4DC1-9E00-E9C4378D5B4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39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69A0-4D79-4DA2-BE5D-7C2206FA988F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Deutscher Schützenbund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52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B9FD-ACBB-4E36-B7E2-0BAE5BF3B3D8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Deutscher Schützenbund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71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C1DF-F499-46B7-B240-B93BB80F6A7C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Deutscher Schützenbund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73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1E4-6D59-44B4-A6B0-9041B56D3240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Deutscher Schützenbund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17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D8F-04C0-4A70-8D79-A74BE4E79C83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Deutscher Schützenbund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80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EAFF-D818-4021-A8FF-9E80C7E4A8F1}" type="datetime1">
              <a:rPr lang="de-DE" smtClean="0"/>
              <a:t>28.06.2018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Deutscher Schützenbund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40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36CD-55DA-4385-B1EE-1081A567DCD9}" type="datetime1">
              <a:rPr lang="de-DE" smtClean="0"/>
              <a:t>28.06.2018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Deutscher Schützenbund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32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BA85-64D2-4590-B401-988D7A05FA2C}" type="datetime1">
              <a:rPr lang="de-DE" smtClean="0"/>
              <a:t>28.06.2018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Deutscher Schützenbund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28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CD9F-E898-4C80-83F3-00452B080755}" type="datetime1">
              <a:rPr lang="de-DE" smtClean="0"/>
              <a:t>28.06.2018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Deutscher Schützenbund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90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C1B-E504-4B90-9DB1-4E3299DE8D14}" type="datetime1">
              <a:rPr lang="de-DE" smtClean="0"/>
              <a:t>28.06.2018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Deutscher Schützenbund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56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2ECE-1AEE-42BC-84C7-F03F84707483}" type="datetime1">
              <a:rPr lang="de-DE" smtClean="0"/>
              <a:t>28.06.2018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Deutscher Schützenbund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09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C567E-B1F3-40C4-937F-A0E3EFAD1C5F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Deutscher Schützenbund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45EA-F8F6-4869-A8EA-4BF2192874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53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de-DE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de-DE" sz="4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08720"/>
            <a:ext cx="3796803" cy="269861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03648" y="4365104"/>
            <a:ext cx="441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Aufbau des mobilen ISSF-Schießstandes</a:t>
            </a:r>
            <a:endParaRPr lang="de-DE" sz="2000" b="1" dirty="0"/>
          </a:p>
          <a:p>
            <a:r>
              <a:rPr lang="de-DE" sz="1600" dirty="0" smtClean="0"/>
              <a:t>Anleitung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267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e-DE" sz="2400" b="1" dirty="0"/>
              <a:t>Aufbau des mobilen ISSF-Schießstandes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321354"/>
            <a:ext cx="1130325" cy="80339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Deutscher Schützenbund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900" b="1" dirty="0" smtClean="0">
                <a:solidFill>
                  <a:srgbClr val="0070C0"/>
                </a:solidFill>
              </a:rPr>
              <a:t>Aufbauskizze</a:t>
            </a:r>
          </a:p>
          <a:p>
            <a:pPr marL="0" indent="0">
              <a:buNone/>
            </a:pPr>
            <a:r>
              <a:rPr lang="de-DE" sz="1700" i="1" dirty="0" smtClean="0">
                <a:solidFill>
                  <a:srgbClr val="0070C0"/>
                </a:solidFill>
              </a:rPr>
              <a:t>Gesamtaufbau</a:t>
            </a:r>
            <a:endParaRPr lang="de-DE" sz="17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  <a:p>
            <a:pPr marL="0" indent="0">
              <a:buNone/>
            </a:pPr>
            <a:endParaRPr lang="de-DE" sz="2000" dirty="0" smtClean="0"/>
          </a:p>
        </p:txBody>
      </p:sp>
      <p:pic>
        <p:nvPicPr>
          <p:cNvPr id="8" name="Inhaltsplatzhalter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003680"/>
            <a:ext cx="7776864" cy="44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e-DE" sz="2400" b="1" dirty="0"/>
              <a:t>Aufbau des mobilen ISSF-Schießstandes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Aufbau - Materialbedarf</a:t>
            </a:r>
          </a:p>
          <a:p>
            <a:pPr marL="0" indent="0">
              <a:buNone/>
            </a:pPr>
            <a:r>
              <a:rPr lang="de-DE" sz="1600" i="1" dirty="0" smtClean="0">
                <a:solidFill>
                  <a:srgbClr val="0070C0"/>
                </a:solidFill>
              </a:rPr>
              <a:t>10,40m x 15,50 m </a:t>
            </a:r>
            <a:r>
              <a:rPr lang="de-DE" sz="1600" i="1" dirty="0" smtClean="0">
                <a:solidFill>
                  <a:srgbClr val="0070C0"/>
                </a:solidFill>
              </a:rPr>
              <a:t>(beispielhafter Aufbau eines reduzierten Standes für kleinere Vereinsveranstaltungen)</a:t>
            </a:r>
            <a:endParaRPr lang="de-D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pPr>
              <a:lnSpc>
                <a:spcPct val="107000"/>
              </a:lnSpc>
            </a:pP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Alu-Elemente mit 3 Quer-Befestigungsplatten (Rahmenteile oben) mit Schrauben und Ösen</a:t>
            </a:r>
          </a:p>
          <a:p>
            <a:pPr>
              <a:lnSpc>
                <a:spcPct val="107000"/>
              </a:lnSpc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Alu-Elemente mit 1 Quer-Befestigungsplatten (Ständer/Abschluss) mit Schrauben und Ösen</a:t>
            </a:r>
          </a:p>
          <a:p>
            <a:pPr>
              <a:lnSpc>
                <a:spcPct val="107000"/>
              </a:lnSpc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Eck-/ Abschlusselemente (Alu)  jeweils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Eckelemente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oben,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Eckelemente Mitte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Abschlusswinkel</a:t>
            </a:r>
          </a:p>
          <a:p>
            <a:pPr>
              <a:lnSpc>
                <a:spcPct val="107000"/>
              </a:lnSpc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Spanngurte mit Erdnägeln, davon 14 Spanngurte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blau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4 Spanngurte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orange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Eckplanen rechts/links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innen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außen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halbe Planen für rechts/links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innen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außen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Kopfseite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innen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außen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Planen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gelb-grün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rechts Innen und 3 Planen Gelb für rechts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außen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Planen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orange-grün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Kopfseite und links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innen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7 Planen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orange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Kopfseite und links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außen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Kopfabschlussplanen mit Infotaschen und 6 Bleiauffangplanen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7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Aufbau des Alu-Gestelles ist an keine Reihenfolge gebunden.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7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den Planen muss wegen der Überlappung immer mit der Ecke Kopfseite - rechts und hier mit den Innenplanen begonnen werden!</a:t>
            </a:r>
          </a:p>
          <a:p>
            <a:endParaRPr lang="de-DE" sz="1600" dirty="0"/>
          </a:p>
          <a:p>
            <a:pPr marL="0" indent="0">
              <a:buNone/>
            </a:pPr>
            <a:endParaRPr lang="de-DE" sz="20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321354"/>
            <a:ext cx="1130325" cy="80339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Deutscher Schützenbund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7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e-DE" sz="2400" b="1" dirty="0"/>
              <a:t>Aufbau des mobilen ISSF-Schießstandes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Aufbau - Materialbedarf</a:t>
            </a:r>
          </a:p>
          <a:p>
            <a:pPr marL="0" indent="0">
              <a:buNone/>
            </a:pPr>
            <a:r>
              <a:rPr lang="de-DE" sz="1600" i="1" dirty="0" smtClean="0">
                <a:solidFill>
                  <a:srgbClr val="0070C0"/>
                </a:solidFill>
              </a:rPr>
              <a:t>10 Schießbahnen </a:t>
            </a:r>
            <a:r>
              <a:rPr lang="de-DE" sz="1600" i="1" dirty="0">
                <a:solidFill>
                  <a:srgbClr val="0070C0"/>
                </a:solidFill>
              </a:rPr>
              <a:t>(beispielhafter Aufbau eines reduzierten Standes für kleinere Vereinsveranstaltungen)</a:t>
            </a:r>
            <a:endParaRPr lang="de-D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dirty="0" smtClean="0"/>
          </a:p>
          <a:p>
            <a:pPr>
              <a:lnSpc>
                <a:spcPct val="107000"/>
              </a:lnSpc>
            </a:pPr>
            <a:r>
              <a:rPr lang="de-DE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Klappscheibenanlagen jeweils für Liegend- und Stehendschießen mit Ständerwerk und </a:t>
            </a:r>
            <a:r>
              <a:rPr lang="de-DE" sz="1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Anschusskästen</a:t>
            </a:r>
            <a:endParaRPr lang="de-DE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10 Schießmatten 2 </a:t>
            </a:r>
            <a:r>
              <a:rPr lang="de-DE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x 1,5m </a:t>
            </a: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und 12 Stative zur Munitionsablage mit Munitionsdosen</a:t>
            </a:r>
          </a:p>
          <a:p>
            <a:pPr>
              <a:lnSpc>
                <a:spcPct val="107000"/>
              </a:lnSpc>
            </a:pPr>
            <a:r>
              <a:rPr lang="de-DE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jeweils </a:t>
            </a: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10 Schießbahnbeschilderungen zur Bahn und Ständerbeschriftung</a:t>
            </a:r>
          </a:p>
          <a:p>
            <a:pPr>
              <a:lnSpc>
                <a:spcPct val="107000"/>
              </a:lnSpc>
            </a:pP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de-DE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Waffenständer (klein </a:t>
            </a: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für je 4 Waffen) und 4 Waffenständer groß für insgesamt 96 Waffen</a:t>
            </a:r>
          </a:p>
          <a:p>
            <a:pPr>
              <a:lnSpc>
                <a:spcPct val="107000"/>
              </a:lnSpc>
            </a:pP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15 Absperrpfähle (Metall, rot), 110 Absperrpfähle Kunststoff ( 90 Stück </a:t>
            </a:r>
            <a:r>
              <a:rPr lang="de-DE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70 cm, 20 Stück </a:t>
            </a:r>
            <a:r>
              <a:rPr lang="de-DE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105 cm)</a:t>
            </a:r>
          </a:p>
          <a:p>
            <a:pPr>
              <a:lnSpc>
                <a:spcPct val="107000"/>
              </a:lnSpc>
            </a:pP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40 Pylonen klein und 80 Markierungshütchen</a:t>
            </a:r>
          </a:p>
          <a:p>
            <a:pPr>
              <a:lnSpc>
                <a:spcPct val="107000"/>
              </a:lnSpc>
            </a:pP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Trassenband zur Kennzeichnung Feuerlinie und Sicherheitsbereiche</a:t>
            </a:r>
          </a:p>
          <a:p>
            <a:pPr>
              <a:lnSpc>
                <a:spcPct val="107000"/>
              </a:lnSpc>
            </a:pP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750 m ISSF </a:t>
            </a:r>
            <a:r>
              <a:rPr lang="de-DE" sz="1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Wimpelband</a:t>
            </a:r>
            <a:endParaRPr lang="de-DE" sz="1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Werbesteller </a:t>
            </a:r>
            <a:r>
              <a:rPr lang="de-DE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(ISSF </a:t>
            </a: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SIUS)</a:t>
            </a:r>
            <a:endParaRPr lang="de-DE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Werkzeugset mit Schraubenschlüssel (17/19), div. Hämmer etc. und Kleinmaterial</a:t>
            </a:r>
          </a:p>
          <a:p>
            <a:pPr>
              <a:lnSpc>
                <a:spcPct val="107000"/>
              </a:lnSpc>
            </a:pPr>
            <a:r>
              <a:rPr lang="de-DE" sz="1500" dirty="0">
                <a:ea typeface="Calibri" panose="020F0502020204030204" pitchFamily="34" charset="0"/>
                <a:cs typeface="Times New Roman" panose="02020603050405020304" pitchFamily="18" charset="0"/>
              </a:rPr>
              <a:t>Standbeschilderung und Verbandspäckchen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  <a:p>
            <a:pPr marL="0" indent="0">
              <a:buNone/>
            </a:pPr>
            <a:endParaRPr lang="de-DE" sz="20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321354"/>
            <a:ext cx="1130325" cy="80339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Deutscher Schützenbund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9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700" b="1" dirty="0" smtClean="0"/>
              <a:t>Aufbau </a:t>
            </a:r>
            <a:r>
              <a:rPr lang="de-DE" sz="2700" b="1" dirty="0"/>
              <a:t>des mobilen ISSF-Schießstandes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900" b="1" dirty="0" smtClean="0">
                <a:solidFill>
                  <a:srgbClr val="0070C0"/>
                </a:solidFill>
              </a:rPr>
              <a:t>Material</a:t>
            </a:r>
            <a:endParaRPr lang="de-DE" sz="1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1700" i="1" dirty="0" smtClean="0">
                <a:solidFill>
                  <a:srgbClr val="0070C0"/>
                </a:solidFill>
              </a:rPr>
              <a:t>Für Gesamtaufbau (26m x 13m) im Anhänger mitgeliefertes Material</a:t>
            </a:r>
            <a:endParaRPr lang="de-DE" sz="17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r>
              <a:rPr lang="de-DE" sz="1600" dirty="0" smtClean="0"/>
              <a:t>20 Alu-Elemente mit 3 Quer-Befestigungsplatten (Rahmenteile oben) mit Schrauben und Ösen</a:t>
            </a:r>
          </a:p>
          <a:p>
            <a:r>
              <a:rPr lang="de-DE" sz="1600" dirty="0" smtClean="0"/>
              <a:t>46 Alu-Elemente mit 1 Quer-Befestigungsplatte (Ständer/Abschluss) mit Schrauben und Ösen</a:t>
            </a:r>
          </a:p>
          <a:p>
            <a:r>
              <a:rPr lang="de-DE" sz="1600" dirty="0" smtClean="0"/>
              <a:t>3 x 2 Eck-/Abschlusselemente (Alu) jeweils Eckelemente oben, Eckelemente Mitte und Abschlusswinkel</a:t>
            </a:r>
          </a:p>
          <a:p>
            <a:r>
              <a:rPr lang="de-DE" sz="1600" dirty="0" smtClean="0"/>
              <a:t>18 Spanngurte mit Erdnägeln, davon 14 Spanngurte blau und 4 Spanngurte orange</a:t>
            </a:r>
          </a:p>
          <a:p>
            <a:r>
              <a:rPr lang="de-DE" sz="1600" dirty="0" smtClean="0"/>
              <a:t>4 Eckplanen rechts/links innen und außen</a:t>
            </a:r>
          </a:p>
          <a:p>
            <a:r>
              <a:rPr lang="de-DE" sz="1600" dirty="0" smtClean="0"/>
              <a:t>8 halbe Planen für rechts/Links innen und außen und Kopfseite innen und außen</a:t>
            </a:r>
          </a:p>
          <a:p>
            <a:r>
              <a:rPr lang="de-DE" sz="1600" dirty="0" smtClean="0"/>
              <a:t>4 Planen gelb-grün für rechts innen und 4 Planen gelb für rechts außen</a:t>
            </a:r>
          </a:p>
          <a:p>
            <a:r>
              <a:rPr lang="de-DE" sz="1600" dirty="0" smtClean="0"/>
              <a:t>12 Planen orange-grün für Kopfseite und links innen und 12 Planen orange für Kopfseite links und links außen</a:t>
            </a:r>
          </a:p>
          <a:p>
            <a:r>
              <a:rPr lang="de-DE" sz="1600" dirty="0" smtClean="0"/>
              <a:t>2 Kopfabschlussplanen mit Infotaschen und 6 Bleiauffangplanen</a:t>
            </a:r>
          </a:p>
          <a:p>
            <a:endParaRPr lang="de-DE" sz="1600" dirty="0"/>
          </a:p>
          <a:p>
            <a:pPr marL="0" indent="0" algn="ctr">
              <a:buNone/>
            </a:pPr>
            <a:r>
              <a:rPr lang="de-DE" sz="1700" b="1" dirty="0" smtClean="0">
                <a:solidFill>
                  <a:srgbClr val="0070C0"/>
                </a:solidFill>
              </a:rPr>
              <a:t>Der Aufbau des Alu-Gestells ist an keine Reihenfolge gebunden!</a:t>
            </a:r>
          </a:p>
          <a:p>
            <a:pPr marL="0" indent="0">
              <a:buNone/>
            </a:pPr>
            <a:endParaRPr lang="de-DE" sz="1600" dirty="0"/>
          </a:p>
          <a:p>
            <a:pPr marL="0" indent="0" algn="ctr">
              <a:buNone/>
            </a:pPr>
            <a:r>
              <a:rPr lang="de-DE" sz="1700" b="1" dirty="0" smtClean="0">
                <a:solidFill>
                  <a:srgbClr val="0070C0"/>
                </a:solidFill>
              </a:rPr>
              <a:t>Bei den Planen muss wegen der Überlappung IMMER mit der Ecke Kopfseite rechts und hier mit den Innenplanen begonnen werden!</a:t>
            </a:r>
            <a:endParaRPr lang="de-DE" sz="1700" b="1" dirty="0">
              <a:solidFill>
                <a:srgbClr val="0070C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321354"/>
            <a:ext cx="1130325" cy="80339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536504" cy="365125"/>
          </a:xfrm>
        </p:spPr>
        <p:txBody>
          <a:bodyPr/>
          <a:lstStyle/>
          <a:p>
            <a:r>
              <a:rPr lang="de-DE" dirty="0" smtClean="0"/>
              <a:t>Deutscher Schützenbund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0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e-DE" sz="2400" b="1" dirty="0"/>
              <a:t>Aufbau des mobilen ISSF-Schießstandes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Material</a:t>
            </a:r>
          </a:p>
          <a:p>
            <a:pPr marL="0" indent="0">
              <a:buNone/>
            </a:pPr>
            <a:r>
              <a:rPr lang="de-DE" sz="1600" i="1" dirty="0" smtClean="0">
                <a:solidFill>
                  <a:srgbClr val="0070C0"/>
                </a:solidFill>
              </a:rPr>
              <a:t>Für Gesamtaufbau von 12 Schießständen mitgeliefertes Material</a:t>
            </a:r>
            <a:endParaRPr lang="de-DE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dirty="0" smtClean="0"/>
          </a:p>
          <a:p>
            <a:r>
              <a:rPr lang="de-DE" sz="1500" dirty="0" smtClean="0"/>
              <a:t>12 Klappscheibenanlagen jeweils für Liegend- und Stehendschießen mit Ständerwerk und </a:t>
            </a:r>
            <a:r>
              <a:rPr lang="de-DE" sz="1500" dirty="0" err="1" smtClean="0"/>
              <a:t>Anschusskästen</a:t>
            </a:r>
            <a:endParaRPr lang="de-DE" sz="1500" dirty="0" smtClean="0"/>
          </a:p>
          <a:p>
            <a:r>
              <a:rPr lang="de-DE" sz="1500" dirty="0" smtClean="0"/>
              <a:t>12 Schießmatten 2m x 1,5m und 12 Stative zur Munitionsablage mit Munitionsdosen</a:t>
            </a:r>
          </a:p>
          <a:p>
            <a:r>
              <a:rPr lang="de-DE" sz="1500" dirty="0" smtClean="0"/>
              <a:t>Jeweils 12 Schießbahnbeschilderungen zur Bahn und Ständerbeschriftung</a:t>
            </a:r>
          </a:p>
          <a:p>
            <a:r>
              <a:rPr lang="de-DE" sz="1500" dirty="0" smtClean="0"/>
              <a:t>12 Waffenständer klein und 4 Waffenständer groß für insgesamt 96 Waffen</a:t>
            </a:r>
          </a:p>
          <a:p>
            <a:r>
              <a:rPr lang="de-DE" sz="1500" dirty="0" smtClean="0"/>
              <a:t>15 Absperrpfähle (Metall, rot) 110 Absperrpfähle Kunststoff (90 Stück à 70 cm, 20 Stück à 105 cm)</a:t>
            </a:r>
          </a:p>
          <a:p>
            <a:r>
              <a:rPr lang="de-DE" sz="1500" dirty="0" smtClean="0"/>
              <a:t>40 kleine Pylonen und 80 Markierungshütchen</a:t>
            </a:r>
          </a:p>
          <a:p>
            <a:r>
              <a:rPr lang="de-DE" sz="1500" dirty="0" smtClean="0"/>
              <a:t>Trassenband zur Kennzeichnung der Feuerlinie und Sicherheitsbereiche</a:t>
            </a:r>
          </a:p>
          <a:p>
            <a:r>
              <a:rPr lang="de-DE" sz="1500" dirty="0" smtClean="0"/>
              <a:t>750m ISSF-</a:t>
            </a:r>
            <a:r>
              <a:rPr lang="de-DE" sz="1500" dirty="0" err="1" smtClean="0"/>
              <a:t>Wimpelband</a:t>
            </a:r>
            <a:endParaRPr lang="de-DE" sz="1500" dirty="0" smtClean="0"/>
          </a:p>
          <a:p>
            <a:r>
              <a:rPr lang="de-DE" sz="1500" dirty="0" smtClean="0"/>
              <a:t>6 Werbesteller (ISSF und SIUS)</a:t>
            </a:r>
          </a:p>
          <a:p>
            <a:r>
              <a:rPr lang="de-DE" sz="1500" dirty="0" smtClean="0"/>
              <a:t>Werkzeugset mit Schraubenschlüssel (17/19), diverse Hämmer, etc. sowie Kleinmaterial</a:t>
            </a:r>
          </a:p>
          <a:p>
            <a:r>
              <a:rPr lang="de-DE" sz="1500" dirty="0" smtClean="0"/>
              <a:t>Standbeschilderung</a:t>
            </a:r>
          </a:p>
          <a:p>
            <a:r>
              <a:rPr lang="de-DE" sz="1500" dirty="0" smtClean="0"/>
              <a:t>Verbandspäckchen</a:t>
            </a:r>
            <a:endParaRPr lang="de-DE" sz="15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321354"/>
            <a:ext cx="1130325" cy="80339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5328592" cy="365125"/>
          </a:xfrm>
        </p:spPr>
        <p:txBody>
          <a:bodyPr/>
          <a:lstStyle/>
          <a:p>
            <a:r>
              <a:rPr lang="de-DE" dirty="0" smtClean="0"/>
              <a:t>Deutscher Schützenbund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83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e-DE" sz="2400" b="1" dirty="0"/>
              <a:t>Aufbau des mobilen ISSF-Schießstandes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ISSF-Schießstand</a:t>
            </a:r>
          </a:p>
          <a:p>
            <a:pPr marL="0" indent="0">
              <a:buNone/>
            </a:pPr>
            <a:r>
              <a:rPr lang="de-DE" sz="1600" i="1" dirty="0" smtClean="0">
                <a:solidFill>
                  <a:srgbClr val="0070C0"/>
                </a:solidFill>
              </a:rPr>
              <a:t>Skizze</a:t>
            </a:r>
          </a:p>
          <a:p>
            <a:endParaRPr lang="de-DE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20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321354"/>
            <a:ext cx="1130325" cy="80339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5184576" cy="365125"/>
          </a:xfrm>
        </p:spPr>
        <p:txBody>
          <a:bodyPr/>
          <a:lstStyle/>
          <a:p>
            <a:r>
              <a:rPr lang="de-DE" smtClean="0"/>
              <a:t>Deutscher Schützenbund</a:t>
            </a:r>
            <a:endParaRPr lang="de-DE" dirty="0"/>
          </a:p>
        </p:txBody>
      </p:sp>
      <p:pic>
        <p:nvPicPr>
          <p:cNvPr id="8" name="Inhaltsplatzhalt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4832" y="525569"/>
            <a:ext cx="4346264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e-DE" sz="2400" b="1" dirty="0"/>
              <a:t>Aufbau des mobilen ISSF-Schießstandes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Vorhandene Metallelemente</a:t>
            </a:r>
          </a:p>
          <a:p>
            <a:pPr marL="0" indent="0">
              <a:buNone/>
            </a:pPr>
            <a:r>
              <a:rPr lang="de-DE" sz="1600" i="1" dirty="0" smtClean="0">
                <a:solidFill>
                  <a:srgbClr val="0070C0"/>
                </a:solidFill>
              </a:rPr>
              <a:t>Übersicht</a:t>
            </a:r>
          </a:p>
          <a:p>
            <a:endParaRPr lang="de-DE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20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321354"/>
            <a:ext cx="1130325" cy="80339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5184576" cy="365125"/>
          </a:xfrm>
        </p:spPr>
        <p:txBody>
          <a:bodyPr/>
          <a:lstStyle/>
          <a:p>
            <a:r>
              <a:rPr lang="de-DE" dirty="0" smtClean="0"/>
              <a:t>Deutscher Schützenbund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805713" y="2114789"/>
            <a:ext cx="3830364" cy="521037"/>
            <a:chOff x="1763359" y="537644"/>
            <a:chExt cx="3805646" cy="561704"/>
          </a:xfrm>
        </p:grpSpPr>
        <p:sp>
          <p:nvSpPr>
            <p:cNvPr id="9" name="Rechteck 8"/>
            <p:cNvSpPr/>
            <p:nvPr/>
          </p:nvSpPr>
          <p:spPr>
            <a:xfrm>
              <a:off x="1763359" y="541999"/>
              <a:ext cx="3805646" cy="783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763359" y="1020970"/>
              <a:ext cx="3805646" cy="783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763359" y="541999"/>
              <a:ext cx="45719" cy="5573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5523286" y="537644"/>
              <a:ext cx="45719" cy="5573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2081222" y="576832"/>
              <a:ext cx="139337" cy="478971"/>
              <a:chOff x="2434046" y="1001484"/>
              <a:chExt cx="139337" cy="478971"/>
            </a:xfrm>
          </p:grpSpPr>
          <p:sp>
            <p:nvSpPr>
              <p:cNvPr id="22" name="Rechteck 21"/>
              <p:cNvSpPr/>
              <p:nvPr/>
            </p:nvSpPr>
            <p:spPr>
              <a:xfrm>
                <a:off x="2434046" y="1001484"/>
                <a:ext cx="139337" cy="4789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Flussdiagramm: Verbinder 19"/>
              <p:cNvSpPr/>
              <p:nvPr/>
            </p:nvSpPr>
            <p:spPr>
              <a:xfrm>
                <a:off x="2476912" y="1087670"/>
                <a:ext cx="53603" cy="56756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Flussdiagramm: Verbinder 20"/>
              <p:cNvSpPr/>
              <p:nvPr/>
            </p:nvSpPr>
            <p:spPr>
              <a:xfrm>
                <a:off x="2480911" y="1329857"/>
                <a:ext cx="53603" cy="56756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5042136" y="576832"/>
              <a:ext cx="139337" cy="478971"/>
              <a:chOff x="2434046" y="1001484"/>
              <a:chExt cx="139337" cy="478971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434046" y="1001484"/>
                <a:ext cx="139337" cy="4789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Flussdiagramm: Verbinder 25"/>
              <p:cNvSpPr/>
              <p:nvPr/>
            </p:nvSpPr>
            <p:spPr>
              <a:xfrm>
                <a:off x="2476912" y="1087670"/>
                <a:ext cx="53603" cy="56756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Flussdiagramm: Verbinder 26"/>
              <p:cNvSpPr/>
              <p:nvPr/>
            </p:nvSpPr>
            <p:spPr>
              <a:xfrm>
                <a:off x="2480911" y="1329857"/>
                <a:ext cx="53603" cy="56756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3657009" y="576831"/>
              <a:ext cx="139337" cy="478971"/>
              <a:chOff x="3549702" y="576831"/>
              <a:chExt cx="139337" cy="478971"/>
            </a:xfrm>
          </p:grpSpPr>
          <p:sp>
            <p:nvSpPr>
              <p:cNvPr id="16" name="Rechteck 15"/>
              <p:cNvSpPr/>
              <p:nvPr/>
            </p:nvSpPr>
            <p:spPr>
              <a:xfrm>
                <a:off x="3549702" y="576831"/>
                <a:ext cx="139337" cy="4789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Flussdiagramm: Verbinder 37"/>
              <p:cNvSpPr/>
              <p:nvPr/>
            </p:nvSpPr>
            <p:spPr>
              <a:xfrm>
                <a:off x="3592570" y="663018"/>
                <a:ext cx="53603" cy="56756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Flussdiagramm: Verbinder 38"/>
              <p:cNvSpPr/>
              <p:nvPr/>
            </p:nvSpPr>
            <p:spPr>
              <a:xfrm>
                <a:off x="3596569" y="905205"/>
                <a:ext cx="53603" cy="56756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5" name="Gruppieren 24"/>
          <p:cNvGrpSpPr/>
          <p:nvPr/>
        </p:nvGrpSpPr>
        <p:grpSpPr>
          <a:xfrm rot="5400000">
            <a:off x="1326056" y="2781618"/>
            <a:ext cx="52006" cy="224870"/>
            <a:chOff x="6333310" y="981888"/>
            <a:chExt cx="196598" cy="537757"/>
          </a:xfrm>
        </p:grpSpPr>
        <p:sp>
          <p:nvSpPr>
            <p:cNvPr id="26" name="Rechteck 25"/>
            <p:cNvSpPr/>
            <p:nvPr/>
          </p:nvSpPr>
          <p:spPr>
            <a:xfrm>
              <a:off x="6333310" y="981888"/>
              <a:ext cx="167753" cy="5377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Flussdiagramm: Verbinder 43"/>
            <p:cNvSpPr/>
            <p:nvPr/>
          </p:nvSpPr>
          <p:spPr>
            <a:xfrm>
              <a:off x="6350182" y="1379106"/>
              <a:ext cx="134007" cy="13303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Flussdiagramm: Verbinder 44"/>
            <p:cNvSpPr/>
            <p:nvPr/>
          </p:nvSpPr>
          <p:spPr>
            <a:xfrm>
              <a:off x="6351357" y="981888"/>
              <a:ext cx="134007" cy="13303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Flussdiagramm: Verbinder 45"/>
            <p:cNvSpPr/>
            <p:nvPr/>
          </p:nvSpPr>
          <p:spPr>
            <a:xfrm>
              <a:off x="6390383" y="1310349"/>
              <a:ext cx="53603" cy="56756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Flussdiagramm: Verbinder 46"/>
            <p:cNvSpPr/>
            <p:nvPr/>
          </p:nvSpPr>
          <p:spPr>
            <a:xfrm>
              <a:off x="6390383" y="1127500"/>
              <a:ext cx="53603" cy="56756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6484189" y="981888"/>
              <a:ext cx="45719" cy="5377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812776" y="3521023"/>
            <a:ext cx="4173093" cy="568755"/>
            <a:chOff x="4219400" y="1855605"/>
            <a:chExt cx="4173093" cy="568755"/>
          </a:xfrm>
        </p:grpSpPr>
        <p:grpSp>
          <p:nvGrpSpPr>
            <p:cNvPr id="33" name="Gruppieren 32"/>
            <p:cNvGrpSpPr/>
            <p:nvPr/>
          </p:nvGrpSpPr>
          <p:grpSpPr>
            <a:xfrm>
              <a:off x="4219400" y="1862656"/>
              <a:ext cx="3805646" cy="561704"/>
              <a:chOff x="2116183" y="2007062"/>
              <a:chExt cx="3805646" cy="561704"/>
            </a:xfrm>
          </p:grpSpPr>
          <p:sp>
            <p:nvSpPr>
              <p:cNvPr id="41" name="Rechteck 40"/>
              <p:cNvSpPr/>
              <p:nvPr/>
            </p:nvSpPr>
            <p:spPr>
              <a:xfrm>
                <a:off x="2116183" y="2011417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Rechteck 41"/>
              <p:cNvSpPr/>
              <p:nvPr/>
            </p:nvSpPr>
            <p:spPr>
              <a:xfrm>
                <a:off x="2116183" y="2490388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Rechteck 42"/>
              <p:cNvSpPr/>
              <p:nvPr/>
            </p:nvSpPr>
            <p:spPr>
              <a:xfrm>
                <a:off x="2116183" y="2011417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Rechteck 43"/>
              <p:cNvSpPr/>
              <p:nvPr/>
            </p:nvSpPr>
            <p:spPr>
              <a:xfrm>
                <a:off x="5876110" y="2007062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5" name="Gruppieren 44"/>
              <p:cNvGrpSpPr/>
              <p:nvPr/>
            </p:nvGrpSpPr>
            <p:grpSpPr>
              <a:xfrm>
                <a:off x="4016299" y="2050606"/>
                <a:ext cx="139337" cy="478971"/>
                <a:chOff x="2434046" y="1001484"/>
                <a:chExt cx="139337" cy="478971"/>
              </a:xfrm>
            </p:grpSpPr>
            <p:sp>
              <p:nvSpPr>
                <p:cNvPr id="46" name="Rechteck 45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" name="Flussdiagramm: Verbinder 33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" name="Flussdiagramm: Verbinder 34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4" name="Gruppieren 33"/>
            <p:cNvGrpSpPr/>
            <p:nvPr/>
          </p:nvGrpSpPr>
          <p:grpSpPr>
            <a:xfrm>
              <a:off x="8195895" y="1855605"/>
              <a:ext cx="196598" cy="564400"/>
              <a:chOff x="6333310" y="981888"/>
              <a:chExt cx="196598" cy="537757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6333310" y="981888"/>
                <a:ext cx="167753" cy="537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Flussdiagramm: Verbinder 51"/>
              <p:cNvSpPr/>
              <p:nvPr/>
            </p:nvSpPr>
            <p:spPr>
              <a:xfrm>
                <a:off x="6350182" y="1379106"/>
                <a:ext cx="134007" cy="13303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Flussdiagramm: Verbinder 52"/>
              <p:cNvSpPr/>
              <p:nvPr/>
            </p:nvSpPr>
            <p:spPr>
              <a:xfrm>
                <a:off x="6351357" y="981888"/>
                <a:ext cx="134007" cy="13303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Flussdiagramm: Verbinder 53"/>
              <p:cNvSpPr/>
              <p:nvPr/>
            </p:nvSpPr>
            <p:spPr>
              <a:xfrm>
                <a:off x="6390383" y="1310349"/>
                <a:ext cx="53603" cy="56756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Flussdiagramm: Verbinder 54"/>
              <p:cNvSpPr/>
              <p:nvPr/>
            </p:nvSpPr>
            <p:spPr>
              <a:xfrm>
                <a:off x="6390383" y="1127500"/>
                <a:ext cx="53603" cy="56756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6484189" y="981888"/>
                <a:ext cx="45719" cy="537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737221" y="5080975"/>
            <a:ext cx="842400" cy="828331"/>
            <a:chOff x="4324111" y="3108914"/>
            <a:chExt cx="842400" cy="828331"/>
          </a:xfrm>
        </p:grpSpPr>
        <p:sp>
          <p:nvSpPr>
            <p:cNvPr id="50" name="Rechteck 49"/>
            <p:cNvSpPr/>
            <p:nvPr/>
          </p:nvSpPr>
          <p:spPr>
            <a:xfrm>
              <a:off x="4817537" y="3108914"/>
              <a:ext cx="345348" cy="51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Halber Rahmen 50"/>
            <p:cNvSpPr/>
            <p:nvPr/>
          </p:nvSpPr>
          <p:spPr>
            <a:xfrm>
              <a:off x="4817537" y="3598356"/>
              <a:ext cx="345347" cy="338889"/>
            </a:xfrm>
            <a:prstGeom prst="halfFrame">
              <a:avLst>
                <a:gd name="adj1" fmla="val 12500"/>
                <a:gd name="adj2" fmla="val 135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2" name="Rechteck 51"/>
            <p:cNvSpPr/>
            <p:nvPr/>
          </p:nvSpPr>
          <p:spPr>
            <a:xfrm>
              <a:off x="5120792" y="3108914"/>
              <a:ext cx="45719" cy="531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4324112" y="3558674"/>
              <a:ext cx="45719" cy="3785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Diagonaler Streifen 53"/>
            <p:cNvSpPr/>
            <p:nvPr/>
          </p:nvSpPr>
          <p:spPr>
            <a:xfrm>
              <a:off x="4324111" y="3108914"/>
              <a:ext cx="558036" cy="520097"/>
            </a:xfrm>
            <a:prstGeom prst="diagStripe">
              <a:avLst>
                <a:gd name="adj" fmla="val 86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5" name="Rechteck 54"/>
            <p:cNvSpPr/>
            <p:nvPr/>
          </p:nvSpPr>
          <p:spPr>
            <a:xfrm flipV="1">
              <a:off x="4324111" y="3891525"/>
              <a:ext cx="53863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5120792" y="3211095"/>
              <a:ext cx="4571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5120792" y="3478977"/>
              <a:ext cx="4571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422960" y="3891524"/>
              <a:ext cx="4571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718689" y="3890549"/>
              <a:ext cx="4571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0" name="Gruppieren 59"/>
          <p:cNvGrpSpPr/>
          <p:nvPr/>
        </p:nvGrpSpPr>
        <p:grpSpPr>
          <a:xfrm rot="5400000">
            <a:off x="3499991" y="5088010"/>
            <a:ext cx="842400" cy="828331"/>
            <a:chOff x="4324111" y="3108914"/>
            <a:chExt cx="842400" cy="828331"/>
          </a:xfrm>
        </p:grpSpPr>
        <p:sp>
          <p:nvSpPr>
            <p:cNvPr id="61" name="Rechteck 60"/>
            <p:cNvSpPr/>
            <p:nvPr/>
          </p:nvSpPr>
          <p:spPr>
            <a:xfrm>
              <a:off x="4817537" y="3108914"/>
              <a:ext cx="345348" cy="51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Halber Rahmen 61"/>
            <p:cNvSpPr/>
            <p:nvPr/>
          </p:nvSpPr>
          <p:spPr>
            <a:xfrm>
              <a:off x="4817537" y="3598356"/>
              <a:ext cx="345347" cy="338889"/>
            </a:xfrm>
            <a:prstGeom prst="halfFrame">
              <a:avLst>
                <a:gd name="adj1" fmla="val 12500"/>
                <a:gd name="adj2" fmla="val 135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3" name="Rechteck 62"/>
            <p:cNvSpPr/>
            <p:nvPr/>
          </p:nvSpPr>
          <p:spPr>
            <a:xfrm>
              <a:off x="5120792" y="3108914"/>
              <a:ext cx="45719" cy="531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324112" y="3558674"/>
              <a:ext cx="45719" cy="3785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Diagonaler Streifen 64"/>
            <p:cNvSpPr/>
            <p:nvPr/>
          </p:nvSpPr>
          <p:spPr>
            <a:xfrm>
              <a:off x="4324111" y="3108914"/>
              <a:ext cx="558036" cy="520097"/>
            </a:xfrm>
            <a:prstGeom prst="diagStripe">
              <a:avLst>
                <a:gd name="adj" fmla="val 86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6" name="Rechteck 65"/>
            <p:cNvSpPr/>
            <p:nvPr/>
          </p:nvSpPr>
          <p:spPr>
            <a:xfrm flipV="1">
              <a:off x="4324111" y="3891525"/>
              <a:ext cx="53863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/>
            <p:cNvSpPr/>
            <p:nvPr/>
          </p:nvSpPr>
          <p:spPr>
            <a:xfrm>
              <a:off x="5120792" y="3211095"/>
              <a:ext cx="4571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5120792" y="3478977"/>
              <a:ext cx="4571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4422960" y="3891524"/>
              <a:ext cx="4571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4718689" y="3890549"/>
              <a:ext cx="4571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1673825" y="5311293"/>
            <a:ext cx="603345" cy="577436"/>
            <a:chOff x="4875167" y="4052609"/>
            <a:chExt cx="603345" cy="577436"/>
          </a:xfrm>
        </p:grpSpPr>
        <p:sp>
          <p:nvSpPr>
            <p:cNvPr id="72" name="Diagonaler Streifen 71"/>
            <p:cNvSpPr/>
            <p:nvPr/>
          </p:nvSpPr>
          <p:spPr>
            <a:xfrm rot="10800000">
              <a:off x="5353177" y="4510900"/>
              <a:ext cx="98849" cy="102932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3" name="Diagonaler Streifen 72"/>
            <p:cNvSpPr/>
            <p:nvPr/>
          </p:nvSpPr>
          <p:spPr>
            <a:xfrm>
              <a:off x="4875167" y="4052609"/>
              <a:ext cx="584353" cy="577436"/>
            </a:xfrm>
            <a:prstGeom prst="diagStripe">
              <a:avLst>
                <a:gd name="adj" fmla="val 885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74" name="Gruppieren 73"/>
            <p:cNvGrpSpPr/>
            <p:nvPr/>
          </p:nvGrpSpPr>
          <p:grpSpPr>
            <a:xfrm>
              <a:off x="5432793" y="4052609"/>
              <a:ext cx="45719" cy="531717"/>
              <a:chOff x="5432793" y="4052609"/>
              <a:chExt cx="45719" cy="531717"/>
            </a:xfrm>
          </p:grpSpPr>
          <p:sp>
            <p:nvSpPr>
              <p:cNvPr id="79" name="Rechteck 78"/>
              <p:cNvSpPr/>
              <p:nvPr/>
            </p:nvSpPr>
            <p:spPr>
              <a:xfrm>
                <a:off x="5432793" y="4052609"/>
                <a:ext cx="45719" cy="5317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Rechteck 79"/>
              <p:cNvSpPr/>
              <p:nvPr/>
            </p:nvSpPr>
            <p:spPr>
              <a:xfrm>
                <a:off x="5432793" y="4154790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Rechteck 80"/>
              <p:cNvSpPr/>
              <p:nvPr/>
            </p:nvSpPr>
            <p:spPr>
              <a:xfrm>
                <a:off x="5432793" y="4422672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5" name="Gruppieren 74"/>
            <p:cNvGrpSpPr/>
            <p:nvPr/>
          </p:nvGrpSpPr>
          <p:grpSpPr>
            <a:xfrm>
              <a:off x="4875168" y="4583350"/>
              <a:ext cx="538634" cy="46695"/>
              <a:chOff x="4636112" y="4834244"/>
              <a:chExt cx="538634" cy="46695"/>
            </a:xfrm>
          </p:grpSpPr>
          <p:sp>
            <p:nvSpPr>
              <p:cNvPr id="76" name="Rechteck 75"/>
              <p:cNvSpPr/>
              <p:nvPr/>
            </p:nvSpPr>
            <p:spPr>
              <a:xfrm flipV="1">
                <a:off x="4636112" y="4835220"/>
                <a:ext cx="538634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Rechteck 76"/>
              <p:cNvSpPr/>
              <p:nvPr/>
            </p:nvSpPr>
            <p:spPr>
              <a:xfrm>
                <a:off x="4734961" y="4835219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Rechteck 77"/>
              <p:cNvSpPr/>
              <p:nvPr/>
            </p:nvSpPr>
            <p:spPr>
              <a:xfrm>
                <a:off x="5030690" y="4834244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82" name="Gruppieren 81"/>
          <p:cNvGrpSpPr/>
          <p:nvPr/>
        </p:nvGrpSpPr>
        <p:grpSpPr>
          <a:xfrm rot="5400000">
            <a:off x="2915659" y="5324537"/>
            <a:ext cx="603345" cy="577436"/>
            <a:chOff x="4875167" y="4052609"/>
            <a:chExt cx="603345" cy="577436"/>
          </a:xfrm>
        </p:grpSpPr>
        <p:sp>
          <p:nvSpPr>
            <p:cNvPr id="83" name="Diagonaler Streifen 82"/>
            <p:cNvSpPr/>
            <p:nvPr/>
          </p:nvSpPr>
          <p:spPr>
            <a:xfrm rot="10800000">
              <a:off x="5353177" y="4510900"/>
              <a:ext cx="98849" cy="102932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84" name="Diagonaler Streifen 83"/>
            <p:cNvSpPr/>
            <p:nvPr/>
          </p:nvSpPr>
          <p:spPr>
            <a:xfrm>
              <a:off x="4875167" y="4052609"/>
              <a:ext cx="584353" cy="577436"/>
            </a:xfrm>
            <a:prstGeom prst="diagStripe">
              <a:avLst>
                <a:gd name="adj" fmla="val 885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85" name="Gruppieren 84"/>
            <p:cNvGrpSpPr/>
            <p:nvPr/>
          </p:nvGrpSpPr>
          <p:grpSpPr>
            <a:xfrm>
              <a:off x="5432793" y="4052609"/>
              <a:ext cx="45719" cy="531717"/>
              <a:chOff x="5432793" y="4052609"/>
              <a:chExt cx="45719" cy="531717"/>
            </a:xfrm>
          </p:grpSpPr>
          <p:sp>
            <p:nvSpPr>
              <p:cNvPr id="90" name="Rechteck 89"/>
              <p:cNvSpPr/>
              <p:nvPr/>
            </p:nvSpPr>
            <p:spPr>
              <a:xfrm>
                <a:off x="5432793" y="4052609"/>
                <a:ext cx="45719" cy="5317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Rechteck 90"/>
              <p:cNvSpPr/>
              <p:nvPr/>
            </p:nvSpPr>
            <p:spPr>
              <a:xfrm>
                <a:off x="5432793" y="4154790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" name="Rechteck 91"/>
              <p:cNvSpPr/>
              <p:nvPr/>
            </p:nvSpPr>
            <p:spPr>
              <a:xfrm>
                <a:off x="5432793" y="4422672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6" name="Gruppieren 85"/>
            <p:cNvGrpSpPr/>
            <p:nvPr/>
          </p:nvGrpSpPr>
          <p:grpSpPr>
            <a:xfrm>
              <a:off x="4875168" y="4583350"/>
              <a:ext cx="538634" cy="46695"/>
              <a:chOff x="4636112" y="4834244"/>
              <a:chExt cx="538634" cy="46695"/>
            </a:xfrm>
          </p:grpSpPr>
          <p:sp>
            <p:nvSpPr>
              <p:cNvPr id="87" name="Rechteck 86"/>
              <p:cNvSpPr/>
              <p:nvPr/>
            </p:nvSpPr>
            <p:spPr>
              <a:xfrm flipV="1">
                <a:off x="4636112" y="4835220"/>
                <a:ext cx="538634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Rechteck 87"/>
              <p:cNvSpPr/>
              <p:nvPr/>
            </p:nvSpPr>
            <p:spPr>
              <a:xfrm>
                <a:off x="4734961" y="4835219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5030690" y="4834244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93" name="Gruppieren 92"/>
          <p:cNvGrpSpPr/>
          <p:nvPr/>
        </p:nvGrpSpPr>
        <p:grpSpPr>
          <a:xfrm>
            <a:off x="4656863" y="5116018"/>
            <a:ext cx="316208" cy="300559"/>
            <a:chOff x="8310655" y="3106882"/>
            <a:chExt cx="316208" cy="300559"/>
          </a:xfrm>
        </p:grpSpPr>
        <p:sp>
          <p:nvSpPr>
            <p:cNvPr id="94" name="Diagonaler Streifen 93"/>
            <p:cNvSpPr/>
            <p:nvPr/>
          </p:nvSpPr>
          <p:spPr>
            <a:xfrm rot="10800000">
              <a:off x="8496277" y="3285018"/>
              <a:ext cx="102175" cy="106637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95" name="Diagonaler Streifen 94"/>
            <p:cNvSpPr/>
            <p:nvPr/>
          </p:nvSpPr>
          <p:spPr>
            <a:xfrm rot="10800000">
              <a:off x="8410037" y="3201998"/>
              <a:ext cx="166386" cy="159085"/>
            </a:xfrm>
            <a:prstGeom prst="diagStripe">
              <a:avLst>
                <a:gd name="adj" fmla="val 398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96" name="Rechteck 95"/>
            <p:cNvSpPr/>
            <p:nvPr/>
          </p:nvSpPr>
          <p:spPr>
            <a:xfrm>
              <a:off x="8578572" y="3106882"/>
              <a:ext cx="45719" cy="2542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8579606" y="3215322"/>
              <a:ext cx="47257" cy="47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 flipV="1">
              <a:off x="8310655" y="3361085"/>
              <a:ext cx="2482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8410038" y="3360076"/>
              <a:ext cx="47257" cy="47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0" name="Gruppieren 99"/>
          <p:cNvGrpSpPr/>
          <p:nvPr/>
        </p:nvGrpSpPr>
        <p:grpSpPr>
          <a:xfrm rot="5400000">
            <a:off x="4662115" y="5607836"/>
            <a:ext cx="316208" cy="300559"/>
            <a:chOff x="8310655" y="3106882"/>
            <a:chExt cx="316208" cy="300559"/>
          </a:xfrm>
        </p:grpSpPr>
        <p:sp>
          <p:nvSpPr>
            <p:cNvPr id="101" name="Diagonaler Streifen 100"/>
            <p:cNvSpPr/>
            <p:nvPr/>
          </p:nvSpPr>
          <p:spPr>
            <a:xfrm rot="10800000">
              <a:off x="8496277" y="3285018"/>
              <a:ext cx="102175" cy="106637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2" name="Diagonaler Streifen 101"/>
            <p:cNvSpPr/>
            <p:nvPr/>
          </p:nvSpPr>
          <p:spPr>
            <a:xfrm rot="10800000">
              <a:off x="8410037" y="3201998"/>
              <a:ext cx="166386" cy="159085"/>
            </a:xfrm>
            <a:prstGeom prst="diagStripe">
              <a:avLst>
                <a:gd name="adj" fmla="val 398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8578572" y="3106882"/>
              <a:ext cx="45719" cy="2542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8579606" y="3215322"/>
              <a:ext cx="47257" cy="47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/>
            <p:cNvSpPr/>
            <p:nvPr/>
          </p:nvSpPr>
          <p:spPr>
            <a:xfrm flipV="1">
              <a:off x="8310655" y="3361085"/>
              <a:ext cx="2482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8410038" y="3360076"/>
              <a:ext cx="47257" cy="47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7" name="Textfeld 106"/>
          <p:cNvSpPr txBox="1"/>
          <p:nvPr/>
        </p:nvSpPr>
        <p:spPr>
          <a:xfrm>
            <a:off x="5383138" y="2432423"/>
            <a:ext cx="353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20  Alu-Top-Elemente</a:t>
            </a:r>
            <a:endParaRPr lang="de-DE" sz="1600" b="1" dirty="0"/>
          </a:p>
        </p:txBody>
      </p:sp>
      <p:sp>
        <p:nvSpPr>
          <p:cNvPr id="108" name="Textfeld 107"/>
          <p:cNvSpPr txBox="1"/>
          <p:nvPr/>
        </p:nvSpPr>
        <p:spPr>
          <a:xfrm>
            <a:off x="5413059" y="3598903"/>
            <a:ext cx="3297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46  Alu-Ständerwerk-Elemente</a:t>
            </a:r>
            <a:endParaRPr lang="de-DE" sz="1600" b="1" dirty="0"/>
          </a:p>
        </p:txBody>
      </p:sp>
      <p:sp>
        <p:nvSpPr>
          <p:cNvPr id="109" name="Textfeld 108"/>
          <p:cNvSpPr txBox="1"/>
          <p:nvPr/>
        </p:nvSpPr>
        <p:spPr>
          <a:xfrm>
            <a:off x="1575994" y="4952761"/>
            <a:ext cx="195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Links  </a:t>
            </a:r>
            <a:r>
              <a:rPr lang="de-DE" dirty="0" smtClean="0"/>
              <a:t>           </a:t>
            </a:r>
            <a:r>
              <a:rPr lang="de-DE" sz="1600" b="1" dirty="0" smtClean="0"/>
              <a:t>Rechts</a:t>
            </a:r>
            <a:endParaRPr lang="de-DE" sz="1600" b="1" dirty="0"/>
          </a:p>
        </p:txBody>
      </p:sp>
      <p:sp>
        <p:nvSpPr>
          <p:cNvPr id="110" name="Textfeld 109"/>
          <p:cNvSpPr txBox="1"/>
          <p:nvPr/>
        </p:nvSpPr>
        <p:spPr>
          <a:xfrm>
            <a:off x="5448702" y="5286875"/>
            <a:ext cx="3471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3 x 2  Alu  Eck-/Abschlusselemente</a:t>
            </a:r>
            <a:endParaRPr lang="de-DE" sz="1600" b="1" dirty="0"/>
          </a:p>
        </p:txBody>
      </p:sp>
      <p:grpSp>
        <p:nvGrpSpPr>
          <p:cNvPr id="111" name="Gruppieren 110"/>
          <p:cNvGrpSpPr/>
          <p:nvPr/>
        </p:nvGrpSpPr>
        <p:grpSpPr>
          <a:xfrm>
            <a:off x="805713" y="4284213"/>
            <a:ext cx="3814357" cy="217640"/>
            <a:chOff x="3826788" y="1930766"/>
            <a:chExt cx="3814357" cy="217640"/>
          </a:xfrm>
        </p:grpSpPr>
        <p:sp>
          <p:nvSpPr>
            <p:cNvPr id="112" name="Rechteck 111"/>
            <p:cNvSpPr/>
            <p:nvPr/>
          </p:nvSpPr>
          <p:spPr>
            <a:xfrm>
              <a:off x="3835499" y="1945476"/>
              <a:ext cx="3805646" cy="1174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5731298" y="2077675"/>
              <a:ext cx="185056" cy="70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3826788" y="1930766"/>
              <a:ext cx="45719" cy="2029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7595426" y="1930766"/>
              <a:ext cx="45719" cy="2029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6" name="Gruppieren 115"/>
          <p:cNvGrpSpPr/>
          <p:nvPr/>
        </p:nvGrpSpPr>
        <p:grpSpPr>
          <a:xfrm>
            <a:off x="786120" y="2996583"/>
            <a:ext cx="3853543" cy="226243"/>
            <a:chOff x="3768328" y="1439152"/>
            <a:chExt cx="3853543" cy="226243"/>
          </a:xfrm>
        </p:grpSpPr>
        <p:sp>
          <p:nvSpPr>
            <p:cNvPr id="117" name="Rechteck 116"/>
            <p:cNvSpPr/>
            <p:nvPr/>
          </p:nvSpPr>
          <p:spPr>
            <a:xfrm>
              <a:off x="3816225" y="1462465"/>
              <a:ext cx="3805646" cy="1174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Rechteck 117"/>
            <p:cNvSpPr/>
            <p:nvPr/>
          </p:nvSpPr>
          <p:spPr>
            <a:xfrm>
              <a:off x="4134088" y="1579955"/>
              <a:ext cx="185056" cy="70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7064522" y="1579954"/>
              <a:ext cx="185056" cy="70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5712024" y="1594664"/>
              <a:ext cx="185056" cy="70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/>
            <p:cNvSpPr/>
            <p:nvPr/>
          </p:nvSpPr>
          <p:spPr>
            <a:xfrm>
              <a:off x="7572566" y="1439152"/>
              <a:ext cx="45719" cy="2029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3768328" y="1447755"/>
              <a:ext cx="45719" cy="2029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529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e-DE" sz="2400" b="1" dirty="0"/>
              <a:t>Aufbau des mobilen ISSF-Schießstandes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Aufbauskizze</a:t>
            </a:r>
          </a:p>
          <a:p>
            <a:pPr marL="0" indent="0">
              <a:buNone/>
            </a:pPr>
            <a:r>
              <a:rPr lang="de-DE" sz="1600" i="1" dirty="0" smtClean="0">
                <a:solidFill>
                  <a:srgbClr val="0070C0"/>
                </a:solidFill>
              </a:rPr>
              <a:t>Top-Elemente</a:t>
            </a:r>
            <a:endParaRPr lang="de-D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dirty="0" smtClean="0"/>
          </a:p>
          <a:p>
            <a:endParaRPr lang="de-DE" sz="1600" dirty="0" smtClean="0"/>
          </a:p>
          <a:p>
            <a:endParaRPr lang="de-DE" sz="1600" dirty="0"/>
          </a:p>
          <a:p>
            <a:pPr marL="0" indent="0">
              <a:buNone/>
            </a:pPr>
            <a:endParaRPr lang="de-DE" sz="20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321354"/>
            <a:ext cx="1130325" cy="80339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4824536" cy="365125"/>
          </a:xfrm>
        </p:spPr>
        <p:txBody>
          <a:bodyPr/>
          <a:lstStyle/>
          <a:p>
            <a:r>
              <a:rPr lang="de-DE" dirty="0" smtClean="0"/>
              <a:t>Deutscher Schützenbund</a:t>
            </a:r>
            <a:endParaRPr lang="de-DE" dirty="0"/>
          </a:p>
        </p:txBody>
      </p:sp>
      <p:grpSp>
        <p:nvGrpSpPr>
          <p:cNvPr id="160" name="Gruppieren 159"/>
          <p:cNvGrpSpPr/>
          <p:nvPr/>
        </p:nvGrpSpPr>
        <p:grpSpPr>
          <a:xfrm rot="16200000">
            <a:off x="292126" y="2223994"/>
            <a:ext cx="3888889" cy="3628251"/>
            <a:chOff x="5709251" y="673353"/>
            <a:chExt cx="4575442" cy="4549757"/>
          </a:xfrm>
        </p:grpSpPr>
        <p:grpSp>
          <p:nvGrpSpPr>
            <p:cNvPr id="161" name="Gruppieren 160"/>
            <p:cNvGrpSpPr/>
            <p:nvPr/>
          </p:nvGrpSpPr>
          <p:grpSpPr>
            <a:xfrm rot="5400000">
              <a:off x="7930571" y="3039435"/>
              <a:ext cx="3805647" cy="561704"/>
              <a:chOff x="1763359" y="537644"/>
              <a:chExt cx="3805647" cy="561704"/>
            </a:xfrm>
          </p:grpSpPr>
          <p:sp>
            <p:nvSpPr>
              <p:cNvPr id="201" name="Rechteck 200"/>
              <p:cNvSpPr/>
              <p:nvPr/>
            </p:nvSpPr>
            <p:spPr>
              <a:xfrm>
                <a:off x="1763360" y="541999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2" name="Rechteck 201"/>
              <p:cNvSpPr/>
              <p:nvPr/>
            </p:nvSpPr>
            <p:spPr>
              <a:xfrm>
                <a:off x="1763359" y="1020970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3" name="Rechteck 202"/>
              <p:cNvSpPr/>
              <p:nvPr/>
            </p:nvSpPr>
            <p:spPr>
              <a:xfrm>
                <a:off x="1763359" y="541999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4" name="Rechteck 203"/>
              <p:cNvSpPr/>
              <p:nvPr/>
            </p:nvSpPr>
            <p:spPr>
              <a:xfrm>
                <a:off x="5523286" y="537644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05" name="Gruppieren 204"/>
              <p:cNvGrpSpPr/>
              <p:nvPr/>
            </p:nvGrpSpPr>
            <p:grpSpPr>
              <a:xfrm>
                <a:off x="2081222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214" name="Rechteck 213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5" name="Flussdiagramm: Verbinder 26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6" name="Flussdiagramm: Verbinder 27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6" name="Gruppieren 205"/>
              <p:cNvGrpSpPr/>
              <p:nvPr/>
            </p:nvGrpSpPr>
            <p:grpSpPr>
              <a:xfrm>
                <a:off x="5042136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211" name="Rechteck 210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2" name="Flussdiagramm: Verbinder 23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3" name="Flussdiagramm: Verbinder 24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7" name="Gruppieren 206"/>
              <p:cNvGrpSpPr/>
              <p:nvPr/>
            </p:nvGrpSpPr>
            <p:grpSpPr>
              <a:xfrm>
                <a:off x="3657009" y="576831"/>
                <a:ext cx="139337" cy="478971"/>
                <a:chOff x="3549702" y="576831"/>
                <a:chExt cx="139337" cy="478971"/>
              </a:xfrm>
            </p:grpSpPr>
            <p:sp>
              <p:nvSpPr>
                <p:cNvPr id="208" name="Rechteck 207"/>
                <p:cNvSpPr/>
                <p:nvPr/>
              </p:nvSpPr>
              <p:spPr>
                <a:xfrm>
                  <a:off x="3549702" y="576831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9" name="Flussdiagramm: Verbinder 20"/>
                <p:cNvSpPr/>
                <p:nvPr/>
              </p:nvSpPr>
              <p:spPr>
                <a:xfrm>
                  <a:off x="3592570" y="663018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0" name="Flussdiagramm: Verbinder 21"/>
                <p:cNvSpPr/>
                <p:nvPr/>
              </p:nvSpPr>
              <p:spPr>
                <a:xfrm>
                  <a:off x="3596569" y="905205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62" name="Gruppieren 161"/>
            <p:cNvGrpSpPr/>
            <p:nvPr/>
          </p:nvGrpSpPr>
          <p:grpSpPr>
            <a:xfrm rot="5400000">
              <a:off x="9286228" y="669868"/>
              <a:ext cx="994980" cy="1001950"/>
              <a:chOff x="4324111" y="3108914"/>
              <a:chExt cx="842400" cy="828331"/>
            </a:xfrm>
          </p:grpSpPr>
          <p:sp>
            <p:nvSpPr>
              <p:cNvPr id="191" name="Rechteck 190"/>
              <p:cNvSpPr/>
              <p:nvPr/>
            </p:nvSpPr>
            <p:spPr>
              <a:xfrm>
                <a:off x="4817537" y="3108914"/>
                <a:ext cx="345348" cy="513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2" name="Halber Rahmen 191"/>
              <p:cNvSpPr/>
              <p:nvPr/>
            </p:nvSpPr>
            <p:spPr>
              <a:xfrm>
                <a:off x="4817537" y="3598356"/>
                <a:ext cx="345347" cy="338889"/>
              </a:xfrm>
              <a:prstGeom prst="halfFrame">
                <a:avLst>
                  <a:gd name="adj1" fmla="val 12500"/>
                  <a:gd name="adj2" fmla="val 1354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hteck 192"/>
              <p:cNvSpPr/>
              <p:nvPr/>
            </p:nvSpPr>
            <p:spPr>
              <a:xfrm>
                <a:off x="5120792" y="3108914"/>
                <a:ext cx="45719" cy="5317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Rechteck 193"/>
              <p:cNvSpPr/>
              <p:nvPr/>
            </p:nvSpPr>
            <p:spPr>
              <a:xfrm>
                <a:off x="4324112" y="3558674"/>
                <a:ext cx="45719" cy="3785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Diagonaler Streifen 194"/>
              <p:cNvSpPr/>
              <p:nvPr/>
            </p:nvSpPr>
            <p:spPr>
              <a:xfrm>
                <a:off x="4324111" y="3108914"/>
                <a:ext cx="558036" cy="520097"/>
              </a:xfrm>
              <a:prstGeom prst="diagStripe">
                <a:avLst>
                  <a:gd name="adj" fmla="val 865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hteck 195"/>
              <p:cNvSpPr/>
              <p:nvPr/>
            </p:nvSpPr>
            <p:spPr>
              <a:xfrm flipV="1">
                <a:off x="4324111" y="3891525"/>
                <a:ext cx="538634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Rechteck 196"/>
              <p:cNvSpPr/>
              <p:nvPr/>
            </p:nvSpPr>
            <p:spPr>
              <a:xfrm>
                <a:off x="5120792" y="3211095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Rechteck 197"/>
              <p:cNvSpPr/>
              <p:nvPr/>
            </p:nvSpPr>
            <p:spPr>
              <a:xfrm>
                <a:off x="5120792" y="3478977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9" name="Rechteck 198"/>
              <p:cNvSpPr/>
              <p:nvPr/>
            </p:nvSpPr>
            <p:spPr>
              <a:xfrm>
                <a:off x="4422960" y="3891524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Rechteck 199"/>
              <p:cNvSpPr/>
              <p:nvPr/>
            </p:nvSpPr>
            <p:spPr>
              <a:xfrm>
                <a:off x="4718689" y="3890549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3" name="Gruppieren 162"/>
            <p:cNvGrpSpPr/>
            <p:nvPr/>
          </p:nvGrpSpPr>
          <p:grpSpPr>
            <a:xfrm rot="5400000">
              <a:off x="9563390" y="762402"/>
              <a:ext cx="603345" cy="577436"/>
              <a:chOff x="4875167" y="4052609"/>
              <a:chExt cx="603345" cy="577436"/>
            </a:xfrm>
          </p:grpSpPr>
          <p:sp>
            <p:nvSpPr>
              <p:cNvPr id="181" name="Diagonaler Streifen 180"/>
              <p:cNvSpPr/>
              <p:nvPr/>
            </p:nvSpPr>
            <p:spPr>
              <a:xfrm rot="10800000">
                <a:off x="5353177" y="4510900"/>
                <a:ext cx="98849" cy="102932"/>
              </a:xfrm>
              <a:prstGeom prst="diagStri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Diagonaler Streifen 181"/>
              <p:cNvSpPr/>
              <p:nvPr/>
            </p:nvSpPr>
            <p:spPr>
              <a:xfrm>
                <a:off x="4875167" y="4052609"/>
                <a:ext cx="584353" cy="577436"/>
              </a:xfrm>
              <a:prstGeom prst="diagStripe">
                <a:avLst>
                  <a:gd name="adj" fmla="val 8857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3" name="Gruppieren 182"/>
              <p:cNvGrpSpPr/>
              <p:nvPr/>
            </p:nvGrpSpPr>
            <p:grpSpPr>
              <a:xfrm>
                <a:off x="5432793" y="4052609"/>
                <a:ext cx="45719" cy="531717"/>
                <a:chOff x="5432793" y="4052609"/>
                <a:chExt cx="45719" cy="531717"/>
              </a:xfrm>
            </p:grpSpPr>
            <p:sp>
              <p:nvSpPr>
                <p:cNvPr id="188" name="Rechteck 187"/>
                <p:cNvSpPr/>
                <p:nvPr/>
              </p:nvSpPr>
              <p:spPr>
                <a:xfrm>
                  <a:off x="5432793" y="4052609"/>
                  <a:ext cx="45719" cy="53171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9" name="Rechteck 188"/>
                <p:cNvSpPr/>
                <p:nvPr/>
              </p:nvSpPr>
              <p:spPr>
                <a:xfrm>
                  <a:off x="5432793" y="4154790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0" name="Rechteck 189"/>
                <p:cNvSpPr/>
                <p:nvPr/>
              </p:nvSpPr>
              <p:spPr>
                <a:xfrm>
                  <a:off x="5432793" y="4422672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4" name="Gruppieren 183"/>
              <p:cNvGrpSpPr/>
              <p:nvPr/>
            </p:nvGrpSpPr>
            <p:grpSpPr>
              <a:xfrm>
                <a:off x="4875168" y="4583350"/>
                <a:ext cx="538634" cy="46695"/>
                <a:chOff x="4636112" y="4834244"/>
                <a:chExt cx="538634" cy="46695"/>
              </a:xfrm>
            </p:grpSpPr>
            <p:sp>
              <p:nvSpPr>
                <p:cNvPr id="185" name="Rechteck 184"/>
                <p:cNvSpPr/>
                <p:nvPr/>
              </p:nvSpPr>
              <p:spPr>
                <a:xfrm flipV="1">
                  <a:off x="4636112" y="4835220"/>
                  <a:ext cx="538634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6" name="Rechteck 185"/>
                <p:cNvSpPr/>
                <p:nvPr/>
              </p:nvSpPr>
              <p:spPr>
                <a:xfrm>
                  <a:off x="4734961" y="4835219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7" name="Rechteck 186"/>
                <p:cNvSpPr/>
                <p:nvPr/>
              </p:nvSpPr>
              <p:spPr>
                <a:xfrm>
                  <a:off x="5030690" y="4834244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64" name="Gruppieren 163"/>
            <p:cNvGrpSpPr/>
            <p:nvPr/>
          </p:nvGrpSpPr>
          <p:grpSpPr>
            <a:xfrm>
              <a:off x="5709251" y="851964"/>
              <a:ext cx="3805647" cy="561704"/>
              <a:chOff x="1763358" y="537644"/>
              <a:chExt cx="3805647" cy="561704"/>
            </a:xfrm>
          </p:grpSpPr>
          <p:sp>
            <p:nvSpPr>
              <p:cNvPr id="165" name="Rechteck 164"/>
              <p:cNvSpPr/>
              <p:nvPr/>
            </p:nvSpPr>
            <p:spPr>
              <a:xfrm>
                <a:off x="1763359" y="541999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6" name="Rechteck 165"/>
              <p:cNvSpPr/>
              <p:nvPr/>
            </p:nvSpPr>
            <p:spPr>
              <a:xfrm>
                <a:off x="1763358" y="1020969"/>
                <a:ext cx="3805645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7" name="Rechteck 166"/>
              <p:cNvSpPr/>
              <p:nvPr/>
            </p:nvSpPr>
            <p:spPr>
              <a:xfrm>
                <a:off x="1763359" y="541999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8" name="Rechteck 167"/>
              <p:cNvSpPr/>
              <p:nvPr/>
            </p:nvSpPr>
            <p:spPr>
              <a:xfrm>
                <a:off x="5523286" y="537644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69" name="Gruppieren 168"/>
              <p:cNvGrpSpPr/>
              <p:nvPr/>
            </p:nvGrpSpPr>
            <p:grpSpPr>
              <a:xfrm>
                <a:off x="2081222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178" name="Rechteck 177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9" name="Flussdiagramm: Verbinder 135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0" name="Flussdiagramm: Verbinder 136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0" name="Gruppieren 169"/>
              <p:cNvGrpSpPr/>
              <p:nvPr/>
            </p:nvGrpSpPr>
            <p:grpSpPr>
              <a:xfrm>
                <a:off x="5042136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175" name="Rechteck 174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6" name="Flussdiagramm: Verbinder 132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Flussdiagramm: Verbinder 133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1" name="Gruppieren 170"/>
              <p:cNvGrpSpPr/>
              <p:nvPr/>
            </p:nvGrpSpPr>
            <p:grpSpPr>
              <a:xfrm>
                <a:off x="3657009" y="576831"/>
                <a:ext cx="139337" cy="478971"/>
                <a:chOff x="3549702" y="576831"/>
                <a:chExt cx="139337" cy="478971"/>
              </a:xfrm>
            </p:grpSpPr>
            <p:sp>
              <p:nvSpPr>
                <p:cNvPr id="172" name="Rechteck 171"/>
                <p:cNvSpPr/>
                <p:nvPr/>
              </p:nvSpPr>
              <p:spPr>
                <a:xfrm>
                  <a:off x="3549702" y="576831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Flussdiagramm: Verbinder 129"/>
                <p:cNvSpPr/>
                <p:nvPr/>
              </p:nvSpPr>
              <p:spPr>
                <a:xfrm>
                  <a:off x="3592570" y="663018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4" name="Flussdiagramm: Verbinder 130"/>
                <p:cNvSpPr/>
                <p:nvPr/>
              </p:nvSpPr>
              <p:spPr>
                <a:xfrm>
                  <a:off x="3596569" y="905205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17" name="Gruppieren 216"/>
          <p:cNvGrpSpPr/>
          <p:nvPr/>
        </p:nvGrpSpPr>
        <p:grpSpPr>
          <a:xfrm>
            <a:off x="5320296" y="2069880"/>
            <a:ext cx="3599337" cy="3962974"/>
            <a:chOff x="5709252" y="673353"/>
            <a:chExt cx="4575441" cy="4549756"/>
          </a:xfrm>
        </p:grpSpPr>
        <p:grpSp>
          <p:nvGrpSpPr>
            <p:cNvPr id="218" name="Gruppieren 217"/>
            <p:cNvGrpSpPr/>
            <p:nvPr/>
          </p:nvGrpSpPr>
          <p:grpSpPr>
            <a:xfrm rot="5400000">
              <a:off x="7930571" y="3039434"/>
              <a:ext cx="3805646" cy="561704"/>
              <a:chOff x="1763359" y="537644"/>
              <a:chExt cx="3805646" cy="561704"/>
            </a:xfrm>
          </p:grpSpPr>
          <p:sp>
            <p:nvSpPr>
              <p:cNvPr id="258" name="Rechteck 257"/>
              <p:cNvSpPr/>
              <p:nvPr/>
            </p:nvSpPr>
            <p:spPr>
              <a:xfrm>
                <a:off x="1763359" y="541999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9" name="Rechteck 258"/>
              <p:cNvSpPr/>
              <p:nvPr/>
            </p:nvSpPr>
            <p:spPr>
              <a:xfrm>
                <a:off x="1763359" y="1020970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0" name="Rechteck 259"/>
              <p:cNvSpPr/>
              <p:nvPr/>
            </p:nvSpPr>
            <p:spPr>
              <a:xfrm>
                <a:off x="1763359" y="541999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1" name="Rechteck 260"/>
              <p:cNvSpPr/>
              <p:nvPr/>
            </p:nvSpPr>
            <p:spPr>
              <a:xfrm>
                <a:off x="5523286" y="537644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62" name="Gruppieren 261"/>
              <p:cNvGrpSpPr/>
              <p:nvPr/>
            </p:nvGrpSpPr>
            <p:grpSpPr>
              <a:xfrm>
                <a:off x="2081222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271" name="Rechteck 270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Flussdiagramm: Verbinder 193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3" name="Flussdiagramm: Verbinder 194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3" name="Gruppieren 262"/>
              <p:cNvGrpSpPr/>
              <p:nvPr/>
            </p:nvGrpSpPr>
            <p:grpSpPr>
              <a:xfrm>
                <a:off x="5042136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268" name="Rechteck 267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9" name="Flussdiagramm: Verbinder 190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Flussdiagramm: Verbinder 191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4" name="Gruppieren 263"/>
              <p:cNvGrpSpPr/>
              <p:nvPr/>
            </p:nvGrpSpPr>
            <p:grpSpPr>
              <a:xfrm>
                <a:off x="3657009" y="576831"/>
                <a:ext cx="139337" cy="478971"/>
                <a:chOff x="3549702" y="576831"/>
                <a:chExt cx="139337" cy="478971"/>
              </a:xfrm>
            </p:grpSpPr>
            <p:sp>
              <p:nvSpPr>
                <p:cNvPr id="265" name="Rechteck 264"/>
                <p:cNvSpPr/>
                <p:nvPr/>
              </p:nvSpPr>
              <p:spPr>
                <a:xfrm>
                  <a:off x="3549702" y="576831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6" name="Flussdiagramm: Verbinder 187"/>
                <p:cNvSpPr/>
                <p:nvPr/>
              </p:nvSpPr>
              <p:spPr>
                <a:xfrm>
                  <a:off x="3592570" y="663018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7" name="Flussdiagramm: Verbinder 188"/>
                <p:cNvSpPr/>
                <p:nvPr/>
              </p:nvSpPr>
              <p:spPr>
                <a:xfrm>
                  <a:off x="3596569" y="905205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19" name="Gruppieren 218"/>
            <p:cNvGrpSpPr/>
            <p:nvPr/>
          </p:nvGrpSpPr>
          <p:grpSpPr>
            <a:xfrm rot="5400000">
              <a:off x="9286228" y="669868"/>
              <a:ext cx="994980" cy="1001950"/>
              <a:chOff x="4324111" y="3108914"/>
              <a:chExt cx="842400" cy="828331"/>
            </a:xfrm>
          </p:grpSpPr>
          <p:sp>
            <p:nvSpPr>
              <p:cNvPr id="248" name="Rechteck 247"/>
              <p:cNvSpPr/>
              <p:nvPr/>
            </p:nvSpPr>
            <p:spPr>
              <a:xfrm>
                <a:off x="4817537" y="3108914"/>
                <a:ext cx="345348" cy="513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9" name="Halber Rahmen 248"/>
              <p:cNvSpPr/>
              <p:nvPr/>
            </p:nvSpPr>
            <p:spPr>
              <a:xfrm>
                <a:off x="4817537" y="3598356"/>
                <a:ext cx="345347" cy="338889"/>
              </a:xfrm>
              <a:prstGeom prst="halfFrame">
                <a:avLst>
                  <a:gd name="adj1" fmla="val 12500"/>
                  <a:gd name="adj2" fmla="val 1354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hteck 249"/>
              <p:cNvSpPr/>
              <p:nvPr/>
            </p:nvSpPr>
            <p:spPr>
              <a:xfrm>
                <a:off x="5120792" y="3108914"/>
                <a:ext cx="45719" cy="5317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1" name="Rechteck 250"/>
              <p:cNvSpPr/>
              <p:nvPr/>
            </p:nvSpPr>
            <p:spPr>
              <a:xfrm>
                <a:off x="4324112" y="3558674"/>
                <a:ext cx="45719" cy="3785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Diagonaler Streifen 251"/>
              <p:cNvSpPr/>
              <p:nvPr/>
            </p:nvSpPr>
            <p:spPr>
              <a:xfrm>
                <a:off x="4324111" y="3108914"/>
                <a:ext cx="558036" cy="520097"/>
              </a:xfrm>
              <a:prstGeom prst="diagStripe">
                <a:avLst>
                  <a:gd name="adj" fmla="val 865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hteck 252"/>
              <p:cNvSpPr/>
              <p:nvPr/>
            </p:nvSpPr>
            <p:spPr>
              <a:xfrm flipV="1">
                <a:off x="4324111" y="3891525"/>
                <a:ext cx="538634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4" name="Rechteck 253"/>
              <p:cNvSpPr/>
              <p:nvPr/>
            </p:nvSpPr>
            <p:spPr>
              <a:xfrm>
                <a:off x="5120792" y="3211095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5" name="Rechteck 254"/>
              <p:cNvSpPr/>
              <p:nvPr/>
            </p:nvSpPr>
            <p:spPr>
              <a:xfrm>
                <a:off x="5120792" y="3478977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6" name="Rechteck 255"/>
              <p:cNvSpPr/>
              <p:nvPr/>
            </p:nvSpPr>
            <p:spPr>
              <a:xfrm>
                <a:off x="4422960" y="3891524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7" name="Rechteck 256"/>
              <p:cNvSpPr/>
              <p:nvPr/>
            </p:nvSpPr>
            <p:spPr>
              <a:xfrm>
                <a:off x="4718689" y="3890549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0" name="Gruppieren 219"/>
            <p:cNvGrpSpPr/>
            <p:nvPr/>
          </p:nvGrpSpPr>
          <p:grpSpPr>
            <a:xfrm rot="5400000">
              <a:off x="9563390" y="762402"/>
              <a:ext cx="603345" cy="577436"/>
              <a:chOff x="4875167" y="4052609"/>
              <a:chExt cx="603345" cy="577436"/>
            </a:xfrm>
          </p:grpSpPr>
          <p:sp>
            <p:nvSpPr>
              <p:cNvPr id="238" name="Diagonaler Streifen 237"/>
              <p:cNvSpPr/>
              <p:nvPr/>
            </p:nvSpPr>
            <p:spPr>
              <a:xfrm rot="10800000">
                <a:off x="5353177" y="4510900"/>
                <a:ext cx="98849" cy="102932"/>
              </a:xfrm>
              <a:prstGeom prst="diagStri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Diagonaler Streifen 238"/>
              <p:cNvSpPr/>
              <p:nvPr/>
            </p:nvSpPr>
            <p:spPr>
              <a:xfrm>
                <a:off x="4875167" y="4052609"/>
                <a:ext cx="584353" cy="577436"/>
              </a:xfrm>
              <a:prstGeom prst="diagStripe">
                <a:avLst>
                  <a:gd name="adj" fmla="val 8857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0" name="Gruppieren 239"/>
              <p:cNvGrpSpPr/>
              <p:nvPr/>
            </p:nvGrpSpPr>
            <p:grpSpPr>
              <a:xfrm>
                <a:off x="5432793" y="4052609"/>
                <a:ext cx="45719" cy="531717"/>
                <a:chOff x="5432793" y="4052609"/>
                <a:chExt cx="45719" cy="531717"/>
              </a:xfrm>
            </p:grpSpPr>
            <p:sp>
              <p:nvSpPr>
                <p:cNvPr id="245" name="Rechteck 244"/>
                <p:cNvSpPr/>
                <p:nvPr/>
              </p:nvSpPr>
              <p:spPr>
                <a:xfrm>
                  <a:off x="5432793" y="4052609"/>
                  <a:ext cx="45719" cy="53171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6" name="Rechteck 245"/>
                <p:cNvSpPr/>
                <p:nvPr/>
              </p:nvSpPr>
              <p:spPr>
                <a:xfrm>
                  <a:off x="5432793" y="4154790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7" name="Rechteck 246"/>
                <p:cNvSpPr/>
                <p:nvPr/>
              </p:nvSpPr>
              <p:spPr>
                <a:xfrm>
                  <a:off x="5432793" y="4422672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41" name="Gruppieren 240"/>
              <p:cNvGrpSpPr/>
              <p:nvPr/>
            </p:nvGrpSpPr>
            <p:grpSpPr>
              <a:xfrm>
                <a:off x="4875168" y="4583350"/>
                <a:ext cx="538634" cy="46695"/>
                <a:chOff x="4636112" y="4834244"/>
                <a:chExt cx="538634" cy="46695"/>
              </a:xfrm>
            </p:grpSpPr>
            <p:sp>
              <p:nvSpPr>
                <p:cNvPr id="242" name="Rechteck 241"/>
                <p:cNvSpPr/>
                <p:nvPr/>
              </p:nvSpPr>
              <p:spPr>
                <a:xfrm flipV="1">
                  <a:off x="4636112" y="4835220"/>
                  <a:ext cx="538634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3" name="Rechteck 242"/>
                <p:cNvSpPr/>
                <p:nvPr/>
              </p:nvSpPr>
              <p:spPr>
                <a:xfrm>
                  <a:off x="4734961" y="4835219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4" name="Rechteck 243"/>
                <p:cNvSpPr/>
                <p:nvPr/>
              </p:nvSpPr>
              <p:spPr>
                <a:xfrm>
                  <a:off x="5030690" y="4834244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21" name="Gruppieren 220"/>
            <p:cNvGrpSpPr/>
            <p:nvPr/>
          </p:nvGrpSpPr>
          <p:grpSpPr>
            <a:xfrm>
              <a:off x="5709252" y="851964"/>
              <a:ext cx="3805646" cy="561704"/>
              <a:chOff x="1763359" y="537644"/>
              <a:chExt cx="3805646" cy="561704"/>
            </a:xfrm>
          </p:grpSpPr>
          <p:sp>
            <p:nvSpPr>
              <p:cNvPr id="222" name="Rechteck 221"/>
              <p:cNvSpPr/>
              <p:nvPr/>
            </p:nvSpPr>
            <p:spPr>
              <a:xfrm>
                <a:off x="1763359" y="541999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3" name="Rechteck 222"/>
              <p:cNvSpPr/>
              <p:nvPr/>
            </p:nvSpPr>
            <p:spPr>
              <a:xfrm>
                <a:off x="1763359" y="1020970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4" name="Rechteck 223"/>
              <p:cNvSpPr/>
              <p:nvPr/>
            </p:nvSpPr>
            <p:spPr>
              <a:xfrm>
                <a:off x="1763359" y="541999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5" name="Rechteck 224"/>
              <p:cNvSpPr/>
              <p:nvPr/>
            </p:nvSpPr>
            <p:spPr>
              <a:xfrm>
                <a:off x="5523286" y="537644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26" name="Gruppieren 225"/>
              <p:cNvGrpSpPr/>
              <p:nvPr/>
            </p:nvGrpSpPr>
            <p:grpSpPr>
              <a:xfrm>
                <a:off x="2081222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235" name="Rechteck 234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6" name="Flussdiagramm: Verbinder 157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7" name="Flussdiagramm: Verbinder 158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7" name="Gruppieren 226"/>
              <p:cNvGrpSpPr/>
              <p:nvPr/>
            </p:nvGrpSpPr>
            <p:grpSpPr>
              <a:xfrm>
                <a:off x="5042136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232" name="Rechteck 231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3" name="Flussdiagramm: Verbinder 154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4" name="Flussdiagramm: Verbinder 155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8" name="Gruppieren 227"/>
              <p:cNvGrpSpPr/>
              <p:nvPr/>
            </p:nvGrpSpPr>
            <p:grpSpPr>
              <a:xfrm>
                <a:off x="3657009" y="576831"/>
                <a:ext cx="139337" cy="478971"/>
                <a:chOff x="3549702" y="576831"/>
                <a:chExt cx="139337" cy="478971"/>
              </a:xfrm>
            </p:grpSpPr>
            <p:sp>
              <p:nvSpPr>
                <p:cNvPr id="229" name="Rechteck 228"/>
                <p:cNvSpPr/>
                <p:nvPr/>
              </p:nvSpPr>
              <p:spPr>
                <a:xfrm>
                  <a:off x="3549702" y="576831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0" name="Flussdiagramm: Verbinder 151"/>
                <p:cNvSpPr/>
                <p:nvPr/>
              </p:nvSpPr>
              <p:spPr>
                <a:xfrm>
                  <a:off x="3592570" y="663018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1" name="Flussdiagramm: Verbinder 152"/>
                <p:cNvSpPr/>
                <p:nvPr/>
              </p:nvSpPr>
              <p:spPr>
                <a:xfrm>
                  <a:off x="3596569" y="905205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74" name="Gruppieren 273"/>
          <p:cNvGrpSpPr/>
          <p:nvPr/>
        </p:nvGrpSpPr>
        <p:grpSpPr>
          <a:xfrm>
            <a:off x="1434933" y="3176886"/>
            <a:ext cx="6154192" cy="2768847"/>
            <a:chOff x="2877694" y="2419085"/>
            <a:chExt cx="7717241" cy="4023148"/>
          </a:xfrm>
        </p:grpSpPr>
        <p:grpSp>
          <p:nvGrpSpPr>
            <p:cNvPr id="275" name="Gruppieren 274"/>
            <p:cNvGrpSpPr/>
            <p:nvPr/>
          </p:nvGrpSpPr>
          <p:grpSpPr>
            <a:xfrm rot="16200000">
              <a:off x="8255509" y="4426234"/>
              <a:ext cx="3814357" cy="217640"/>
              <a:chOff x="3826788" y="1930766"/>
              <a:chExt cx="3814357" cy="217640"/>
            </a:xfrm>
          </p:grpSpPr>
          <p:sp>
            <p:nvSpPr>
              <p:cNvPr id="305" name="Rechteck 304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6" name="Rechteck 305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Rechteck 306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8" name="Rechteck 307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6" name="Gruppieren 275"/>
            <p:cNvGrpSpPr/>
            <p:nvPr/>
          </p:nvGrpSpPr>
          <p:grpSpPr>
            <a:xfrm>
              <a:off x="6741392" y="2419085"/>
              <a:ext cx="3853543" cy="226243"/>
              <a:chOff x="3768328" y="1439152"/>
              <a:chExt cx="3853543" cy="226243"/>
            </a:xfrm>
          </p:grpSpPr>
          <p:sp>
            <p:nvSpPr>
              <p:cNvPr id="299" name="Rechteck 298"/>
              <p:cNvSpPr/>
              <p:nvPr/>
            </p:nvSpPr>
            <p:spPr>
              <a:xfrm>
                <a:off x="3816225" y="1462465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0" name="Rechteck 299"/>
              <p:cNvSpPr/>
              <p:nvPr/>
            </p:nvSpPr>
            <p:spPr>
              <a:xfrm>
                <a:off x="4134088" y="157995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Rechteck 300"/>
              <p:cNvSpPr/>
              <p:nvPr/>
            </p:nvSpPr>
            <p:spPr>
              <a:xfrm>
                <a:off x="7064522" y="157995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2" name="Rechteck 301"/>
              <p:cNvSpPr/>
              <p:nvPr/>
            </p:nvSpPr>
            <p:spPr>
              <a:xfrm>
                <a:off x="5712024" y="159466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Rechteck 302"/>
              <p:cNvSpPr/>
              <p:nvPr/>
            </p:nvSpPr>
            <p:spPr>
              <a:xfrm>
                <a:off x="7572566" y="1439152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4" name="Rechteck 303"/>
              <p:cNvSpPr/>
              <p:nvPr/>
            </p:nvSpPr>
            <p:spPr>
              <a:xfrm>
                <a:off x="3768328" y="1447755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7" name="Gruppieren 276"/>
            <p:cNvGrpSpPr/>
            <p:nvPr/>
          </p:nvGrpSpPr>
          <p:grpSpPr>
            <a:xfrm rot="5400000">
              <a:off x="5276870" y="4421878"/>
              <a:ext cx="3814357" cy="217640"/>
              <a:chOff x="3826788" y="1930766"/>
              <a:chExt cx="3814357" cy="217640"/>
            </a:xfrm>
          </p:grpSpPr>
          <p:sp>
            <p:nvSpPr>
              <p:cNvPr id="295" name="Rechteck 294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Rechteck 295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7" name="Rechteck 296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Rechteck 297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8" name="Gruppieren 277"/>
            <p:cNvGrpSpPr/>
            <p:nvPr/>
          </p:nvGrpSpPr>
          <p:grpSpPr>
            <a:xfrm>
              <a:off x="2877694" y="2424835"/>
              <a:ext cx="3853543" cy="226243"/>
              <a:chOff x="3768328" y="1439152"/>
              <a:chExt cx="3853543" cy="226243"/>
            </a:xfrm>
          </p:grpSpPr>
          <p:sp>
            <p:nvSpPr>
              <p:cNvPr id="289" name="Rechteck 288"/>
              <p:cNvSpPr/>
              <p:nvPr/>
            </p:nvSpPr>
            <p:spPr>
              <a:xfrm>
                <a:off x="3816225" y="1462465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Rechteck 289"/>
              <p:cNvSpPr/>
              <p:nvPr/>
            </p:nvSpPr>
            <p:spPr>
              <a:xfrm>
                <a:off x="4134088" y="157995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1" name="Rechteck 290"/>
              <p:cNvSpPr/>
              <p:nvPr/>
            </p:nvSpPr>
            <p:spPr>
              <a:xfrm>
                <a:off x="7064522" y="157995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Rechteck 291"/>
              <p:cNvSpPr/>
              <p:nvPr/>
            </p:nvSpPr>
            <p:spPr>
              <a:xfrm>
                <a:off x="5712024" y="159466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3" name="Rechteck 292"/>
              <p:cNvSpPr/>
              <p:nvPr/>
            </p:nvSpPr>
            <p:spPr>
              <a:xfrm>
                <a:off x="7572566" y="1439152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Rechteck 293"/>
              <p:cNvSpPr/>
              <p:nvPr/>
            </p:nvSpPr>
            <p:spPr>
              <a:xfrm>
                <a:off x="3768328" y="1447755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9" name="Gruppieren 278"/>
            <p:cNvGrpSpPr/>
            <p:nvPr/>
          </p:nvGrpSpPr>
          <p:grpSpPr>
            <a:xfrm rot="16200000">
              <a:off x="4381887" y="4417523"/>
              <a:ext cx="3814357" cy="217640"/>
              <a:chOff x="3826788" y="1930766"/>
              <a:chExt cx="3814357" cy="217640"/>
            </a:xfrm>
          </p:grpSpPr>
          <p:sp>
            <p:nvSpPr>
              <p:cNvPr id="285" name="Rechteck 284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Rechteck 285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7" name="Rechteck 286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Rechteck 287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0" name="Gruppieren 279"/>
            <p:cNvGrpSpPr/>
            <p:nvPr/>
          </p:nvGrpSpPr>
          <p:grpSpPr>
            <a:xfrm rot="5400000">
              <a:off x="1403247" y="4426235"/>
              <a:ext cx="3814357" cy="217640"/>
              <a:chOff x="3826788" y="1930766"/>
              <a:chExt cx="3814357" cy="217640"/>
            </a:xfrm>
          </p:grpSpPr>
          <p:sp>
            <p:nvSpPr>
              <p:cNvPr id="281" name="Rechteck 280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Rechteck 281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3" name="Rechteck 282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Rechteck 283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09" name="Textfeld 308"/>
          <p:cNvSpPr txBox="1"/>
          <p:nvPr/>
        </p:nvSpPr>
        <p:spPr>
          <a:xfrm>
            <a:off x="4380398" y="2204944"/>
            <a:ext cx="599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….</a:t>
            </a:r>
            <a:endParaRPr lang="de-DE" sz="2400" b="1" dirty="0"/>
          </a:p>
        </p:txBody>
      </p:sp>
      <p:sp>
        <p:nvSpPr>
          <p:cNvPr id="310" name="Textfeld 309"/>
          <p:cNvSpPr txBox="1"/>
          <p:nvPr/>
        </p:nvSpPr>
        <p:spPr>
          <a:xfrm>
            <a:off x="2131803" y="3641374"/>
            <a:ext cx="1473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j</a:t>
            </a:r>
            <a:r>
              <a:rPr lang="de-DE" sz="1600" b="1" dirty="0" smtClean="0"/>
              <a:t>e Top-Element </a:t>
            </a:r>
          </a:p>
          <a:p>
            <a:pPr algn="ctr"/>
            <a:r>
              <a:rPr lang="de-DE" sz="1600" b="1" dirty="0" smtClean="0"/>
              <a:t>2 Stützen</a:t>
            </a:r>
            <a:endParaRPr lang="de-DE" sz="1600" b="1" dirty="0"/>
          </a:p>
        </p:txBody>
      </p:sp>
      <p:sp>
        <p:nvSpPr>
          <p:cNvPr id="311" name="Textfeld 310"/>
          <p:cNvSpPr txBox="1"/>
          <p:nvPr/>
        </p:nvSpPr>
        <p:spPr>
          <a:xfrm>
            <a:off x="5367595" y="3607039"/>
            <a:ext cx="1473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je Top-Element </a:t>
            </a:r>
          </a:p>
          <a:p>
            <a:pPr algn="ctr"/>
            <a:r>
              <a:rPr lang="de-DE" sz="1600" b="1" dirty="0" smtClean="0"/>
              <a:t>2 Stützen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3625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e-DE" sz="2400" b="1" dirty="0"/>
              <a:t>Aufbau des mobilen ISSF-Schießstandes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Aufbauskizze</a:t>
            </a:r>
          </a:p>
          <a:p>
            <a:pPr marL="0" indent="0">
              <a:buNone/>
            </a:pPr>
            <a:r>
              <a:rPr lang="de-DE" sz="1600" i="1" dirty="0" smtClean="0">
                <a:solidFill>
                  <a:srgbClr val="0070C0"/>
                </a:solidFill>
              </a:rPr>
              <a:t>Ecke rechts</a:t>
            </a:r>
            <a:endParaRPr lang="de-D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endParaRPr lang="de-DE" sz="1600" dirty="0"/>
          </a:p>
          <a:p>
            <a:pPr marL="0" indent="0">
              <a:buNone/>
            </a:pPr>
            <a:endParaRPr lang="de-DE" sz="20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321354"/>
            <a:ext cx="1130325" cy="80339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4824536" cy="365125"/>
          </a:xfrm>
        </p:spPr>
        <p:txBody>
          <a:bodyPr/>
          <a:lstStyle/>
          <a:p>
            <a:r>
              <a:rPr lang="de-DE" smtClean="0"/>
              <a:t>Deutscher Schützenbund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988965" y="2942098"/>
            <a:ext cx="6308717" cy="2978438"/>
            <a:chOff x="1735550" y="2576631"/>
            <a:chExt cx="7009686" cy="3309376"/>
          </a:xfrm>
        </p:grpSpPr>
        <p:grpSp>
          <p:nvGrpSpPr>
            <p:cNvPr id="9" name="Gruppieren 8"/>
            <p:cNvGrpSpPr/>
            <p:nvPr/>
          </p:nvGrpSpPr>
          <p:grpSpPr>
            <a:xfrm rot="5400000">
              <a:off x="8027860" y="3654024"/>
              <a:ext cx="672505" cy="670811"/>
              <a:chOff x="4324111" y="3108914"/>
              <a:chExt cx="842400" cy="828331"/>
            </a:xfrm>
          </p:grpSpPr>
          <p:sp>
            <p:nvSpPr>
              <p:cNvPr id="81" name="Rechteck 80"/>
              <p:cNvSpPr/>
              <p:nvPr/>
            </p:nvSpPr>
            <p:spPr>
              <a:xfrm>
                <a:off x="4817537" y="3108914"/>
                <a:ext cx="345348" cy="513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Halber Rahmen 81"/>
              <p:cNvSpPr/>
              <p:nvPr/>
            </p:nvSpPr>
            <p:spPr>
              <a:xfrm>
                <a:off x="4817537" y="3598356"/>
                <a:ext cx="345347" cy="338889"/>
              </a:xfrm>
              <a:prstGeom prst="halfFrame">
                <a:avLst>
                  <a:gd name="adj1" fmla="val 12500"/>
                  <a:gd name="adj2" fmla="val 1354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hteck 82"/>
              <p:cNvSpPr/>
              <p:nvPr/>
            </p:nvSpPr>
            <p:spPr>
              <a:xfrm>
                <a:off x="5120792" y="3108914"/>
                <a:ext cx="45719" cy="5317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" name="Rechteck 83"/>
              <p:cNvSpPr/>
              <p:nvPr/>
            </p:nvSpPr>
            <p:spPr>
              <a:xfrm>
                <a:off x="4324112" y="3558674"/>
                <a:ext cx="45719" cy="3785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" name="Diagonaler Streifen 84"/>
              <p:cNvSpPr/>
              <p:nvPr/>
            </p:nvSpPr>
            <p:spPr>
              <a:xfrm>
                <a:off x="4324111" y="3108914"/>
                <a:ext cx="558036" cy="520097"/>
              </a:xfrm>
              <a:prstGeom prst="diagStripe">
                <a:avLst>
                  <a:gd name="adj" fmla="val 865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hteck 85"/>
              <p:cNvSpPr/>
              <p:nvPr/>
            </p:nvSpPr>
            <p:spPr>
              <a:xfrm flipV="1">
                <a:off x="4324111" y="3891525"/>
                <a:ext cx="538634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5120792" y="3211095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Rechteck 87"/>
              <p:cNvSpPr/>
              <p:nvPr/>
            </p:nvSpPr>
            <p:spPr>
              <a:xfrm>
                <a:off x="5120792" y="3478977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4422960" y="3891524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Rechteck 89"/>
              <p:cNvSpPr/>
              <p:nvPr/>
            </p:nvSpPr>
            <p:spPr>
              <a:xfrm>
                <a:off x="4718689" y="3890549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 rot="5400000">
              <a:off x="8348038" y="2587232"/>
              <a:ext cx="407800" cy="386597"/>
              <a:chOff x="4875167" y="4052609"/>
              <a:chExt cx="603345" cy="577436"/>
            </a:xfrm>
          </p:grpSpPr>
          <p:sp>
            <p:nvSpPr>
              <p:cNvPr id="71" name="Diagonaler Streifen 70"/>
              <p:cNvSpPr/>
              <p:nvPr/>
            </p:nvSpPr>
            <p:spPr>
              <a:xfrm rot="10800000">
                <a:off x="5353177" y="4510900"/>
                <a:ext cx="98849" cy="102932"/>
              </a:xfrm>
              <a:prstGeom prst="diagStri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Diagonaler Streifen 71"/>
              <p:cNvSpPr/>
              <p:nvPr/>
            </p:nvSpPr>
            <p:spPr>
              <a:xfrm>
                <a:off x="4875167" y="4052609"/>
                <a:ext cx="584353" cy="577436"/>
              </a:xfrm>
              <a:prstGeom prst="diagStripe">
                <a:avLst>
                  <a:gd name="adj" fmla="val 8857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" name="Gruppieren 72"/>
              <p:cNvGrpSpPr/>
              <p:nvPr/>
            </p:nvGrpSpPr>
            <p:grpSpPr>
              <a:xfrm>
                <a:off x="5432793" y="4052609"/>
                <a:ext cx="45719" cy="531717"/>
                <a:chOff x="5432793" y="4052609"/>
                <a:chExt cx="45719" cy="531717"/>
              </a:xfrm>
            </p:grpSpPr>
            <p:sp>
              <p:nvSpPr>
                <p:cNvPr id="78" name="Rechteck 77"/>
                <p:cNvSpPr/>
                <p:nvPr/>
              </p:nvSpPr>
              <p:spPr>
                <a:xfrm>
                  <a:off x="5432793" y="4052609"/>
                  <a:ext cx="45719" cy="53171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" name="Rechteck 78"/>
                <p:cNvSpPr/>
                <p:nvPr/>
              </p:nvSpPr>
              <p:spPr>
                <a:xfrm>
                  <a:off x="5432793" y="4154790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0" name="Rechteck 79"/>
                <p:cNvSpPr/>
                <p:nvPr/>
              </p:nvSpPr>
              <p:spPr>
                <a:xfrm>
                  <a:off x="5432793" y="4422672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4" name="Gruppieren 73"/>
              <p:cNvGrpSpPr/>
              <p:nvPr/>
            </p:nvGrpSpPr>
            <p:grpSpPr>
              <a:xfrm>
                <a:off x="4875168" y="4583350"/>
                <a:ext cx="538634" cy="46695"/>
                <a:chOff x="4636112" y="4834244"/>
                <a:chExt cx="538634" cy="46695"/>
              </a:xfrm>
            </p:grpSpPr>
            <p:sp>
              <p:nvSpPr>
                <p:cNvPr id="75" name="Rechteck 74"/>
                <p:cNvSpPr/>
                <p:nvPr/>
              </p:nvSpPr>
              <p:spPr>
                <a:xfrm flipV="1">
                  <a:off x="4636112" y="4835220"/>
                  <a:ext cx="538634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6" name="Rechteck 75"/>
                <p:cNvSpPr/>
                <p:nvPr/>
              </p:nvSpPr>
              <p:spPr>
                <a:xfrm>
                  <a:off x="4734961" y="4835219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" name="Rechteck 76"/>
                <p:cNvSpPr/>
                <p:nvPr/>
              </p:nvSpPr>
              <p:spPr>
                <a:xfrm>
                  <a:off x="5030690" y="4834244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1" name="Gruppieren 10"/>
            <p:cNvGrpSpPr/>
            <p:nvPr/>
          </p:nvGrpSpPr>
          <p:grpSpPr>
            <a:xfrm rot="16200000">
              <a:off x="5907497" y="4524092"/>
              <a:ext cx="2578118" cy="145711"/>
              <a:chOff x="3826788" y="1930766"/>
              <a:chExt cx="3814357" cy="217640"/>
            </a:xfrm>
          </p:grpSpPr>
          <p:sp>
            <p:nvSpPr>
              <p:cNvPr id="67" name="Rechteck 66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hteck 68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4912628" y="3146529"/>
              <a:ext cx="2579970" cy="152917"/>
              <a:chOff x="3768328" y="1439152"/>
              <a:chExt cx="3853543" cy="226243"/>
            </a:xfrm>
          </p:grpSpPr>
          <p:sp>
            <p:nvSpPr>
              <p:cNvPr id="61" name="Rechteck 60"/>
              <p:cNvSpPr/>
              <p:nvPr/>
            </p:nvSpPr>
            <p:spPr>
              <a:xfrm>
                <a:off x="3816225" y="1462465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" name="Rechteck 61"/>
              <p:cNvSpPr/>
              <p:nvPr/>
            </p:nvSpPr>
            <p:spPr>
              <a:xfrm>
                <a:off x="4134088" y="157995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7064522" y="157995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5712024" y="159466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Rechteck 64"/>
              <p:cNvSpPr/>
              <p:nvPr/>
            </p:nvSpPr>
            <p:spPr>
              <a:xfrm>
                <a:off x="7572566" y="1439152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3768328" y="1447755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 rot="5400000">
              <a:off x="3936079" y="4493190"/>
              <a:ext cx="2578118" cy="145711"/>
              <a:chOff x="3826788" y="1930766"/>
              <a:chExt cx="3814357" cy="217640"/>
            </a:xfrm>
          </p:grpSpPr>
          <p:sp>
            <p:nvSpPr>
              <p:cNvPr id="57" name="Rechteck 56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Rechteck 57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Rechteck 58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Rechteck 59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2331929" y="3139205"/>
              <a:ext cx="2579970" cy="152917"/>
              <a:chOff x="3768328" y="1439152"/>
              <a:chExt cx="3853543" cy="226243"/>
            </a:xfrm>
          </p:grpSpPr>
          <p:sp>
            <p:nvSpPr>
              <p:cNvPr id="51" name="Rechteck 50"/>
              <p:cNvSpPr/>
              <p:nvPr/>
            </p:nvSpPr>
            <p:spPr>
              <a:xfrm>
                <a:off x="3816225" y="1462465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hteck 51"/>
              <p:cNvSpPr/>
              <p:nvPr/>
            </p:nvSpPr>
            <p:spPr>
              <a:xfrm>
                <a:off x="4134088" y="157995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Rechteck 52"/>
              <p:cNvSpPr/>
              <p:nvPr/>
            </p:nvSpPr>
            <p:spPr>
              <a:xfrm>
                <a:off x="7064522" y="157995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5712024" y="159466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hteck 54"/>
              <p:cNvSpPr/>
              <p:nvPr/>
            </p:nvSpPr>
            <p:spPr>
              <a:xfrm>
                <a:off x="7572566" y="1439152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Rechteck 55"/>
              <p:cNvSpPr/>
              <p:nvPr/>
            </p:nvSpPr>
            <p:spPr>
              <a:xfrm>
                <a:off x="3768328" y="1447755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 rot="16200000">
              <a:off x="3317270" y="4515649"/>
              <a:ext cx="2578118" cy="145711"/>
              <a:chOff x="3826788" y="1930766"/>
              <a:chExt cx="3814357" cy="217640"/>
            </a:xfrm>
          </p:grpSpPr>
          <p:sp>
            <p:nvSpPr>
              <p:cNvPr id="47" name="Rechteck 46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5"/>
            <p:cNvGrpSpPr/>
            <p:nvPr/>
          </p:nvGrpSpPr>
          <p:grpSpPr>
            <a:xfrm rot="5400000">
              <a:off x="1338745" y="4523185"/>
              <a:ext cx="2578118" cy="145711"/>
              <a:chOff x="3826788" y="1930766"/>
              <a:chExt cx="3814357" cy="217640"/>
            </a:xfrm>
          </p:grpSpPr>
          <p:sp>
            <p:nvSpPr>
              <p:cNvPr id="43" name="Rechteck 42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Rechteck 43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Rechteck 45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7" name="Textfeld 16"/>
            <p:cNvSpPr txBox="1"/>
            <p:nvPr/>
          </p:nvSpPr>
          <p:spPr>
            <a:xfrm>
              <a:off x="1735550" y="2825817"/>
              <a:ext cx="502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/>
                <a:t>…</a:t>
              </a:r>
              <a:endParaRPr lang="de-DE" sz="2800" b="1" dirty="0"/>
            </a:p>
          </p:txBody>
        </p:sp>
        <p:grpSp>
          <p:nvGrpSpPr>
            <p:cNvPr id="18" name="Gruppieren 17"/>
            <p:cNvGrpSpPr/>
            <p:nvPr/>
          </p:nvGrpSpPr>
          <p:grpSpPr>
            <a:xfrm rot="5400000">
              <a:off x="6392720" y="4377110"/>
              <a:ext cx="2572230" cy="376064"/>
              <a:chOff x="2116183" y="2007062"/>
              <a:chExt cx="3805646" cy="561704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2116183" y="2011417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2116183" y="2490388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2116183" y="2011417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5876110" y="2007062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9" name="Gruppieren 38"/>
              <p:cNvGrpSpPr/>
              <p:nvPr/>
            </p:nvGrpSpPr>
            <p:grpSpPr>
              <a:xfrm>
                <a:off x="4016299" y="2050606"/>
                <a:ext cx="139337" cy="478971"/>
                <a:chOff x="2434046" y="1001484"/>
                <a:chExt cx="139337" cy="478971"/>
              </a:xfrm>
            </p:grpSpPr>
            <p:sp>
              <p:nvSpPr>
                <p:cNvPr id="40" name="Rechteck 39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Flussdiagramm: Verbinder 229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" name="Flussdiagramm: Verbinder 230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 rot="5400000">
              <a:off x="7608542" y="3023010"/>
              <a:ext cx="132880" cy="377869"/>
              <a:chOff x="6333310" y="981888"/>
              <a:chExt cx="196598" cy="537757"/>
            </a:xfrm>
          </p:grpSpPr>
          <p:sp>
            <p:nvSpPr>
              <p:cNvPr id="29" name="Rechteck 28"/>
              <p:cNvSpPr/>
              <p:nvPr/>
            </p:nvSpPr>
            <p:spPr>
              <a:xfrm>
                <a:off x="6333310" y="981888"/>
                <a:ext cx="167753" cy="537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Flussdiagramm: Verbinder 218"/>
              <p:cNvSpPr/>
              <p:nvPr/>
            </p:nvSpPr>
            <p:spPr>
              <a:xfrm>
                <a:off x="6350182" y="1379106"/>
                <a:ext cx="134007" cy="13303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Flussdiagramm: Verbinder 219"/>
              <p:cNvSpPr/>
              <p:nvPr/>
            </p:nvSpPr>
            <p:spPr>
              <a:xfrm>
                <a:off x="6351357" y="981888"/>
                <a:ext cx="134007" cy="13303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Flussdiagramm: Verbinder 220"/>
              <p:cNvSpPr/>
              <p:nvPr/>
            </p:nvSpPr>
            <p:spPr>
              <a:xfrm>
                <a:off x="6390383" y="1310349"/>
                <a:ext cx="53603" cy="56756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Flussdiagramm: Verbinder 221"/>
              <p:cNvSpPr/>
              <p:nvPr/>
            </p:nvSpPr>
            <p:spPr>
              <a:xfrm>
                <a:off x="6390383" y="1127500"/>
                <a:ext cx="53603" cy="56756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6484189" y="981888"/>
                <a:ext cx="45719" cy="537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 rot="16200000">
              <a:off x="4986833" y="4497784"/>
              <a:ext cx="2578118" cy="145711"/>
              <a:chOff x="3826788" y="1930766"/>
              <a:chExt cx="3814357" cy="217640"/>
            </a:xfrm>
          </p:grpSpPr>
          <p:sp>
            <p:nvSpPr>
              <p:cNvPr id="25" name="Rechteck 24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Rechteck 25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Rechteck 27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1" name="Pfeil nach links 20"/>
            <p:cNvSpPr/>
            <p:nvPr/>
          </p:nvSpPr>
          <p:spPr>
            <a:xfrm rot="20027331">
              <a:off x="7677697" y="2972985"/>
              <a:ext cx="609347" cy="183838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Pfeil nach links 21"/>
            <p:cNvSpPr/>
            <p:nvPr/>
          </p:nvSpPr>
          <p:spPr>
            <a:xfrm rot="20027331">
              <a:off x="7332637" y="4266957"/>
              <a:ext cx="754407" cy="186249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789590" y="3552757"/>
              <a:ext cx="1829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/>
                <a:t>j</a:t>
              </a:r>
              <a:r>
                <a:rPr lang="de-DE" sz="1600" b="1" dirty="0" smtClean="0"/>
                <a:t>e Top-Element    2 Stützen</a:t>
              </a:r>
              <a:endParaRPr lang="de-DE" sz="1600" b="1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318098" y="3443001"/>
              <a:ext cx="18291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/>
                <a:t>a</a:t>
              </a:r>
              <a:r>
                <a:rPr lang="de-DE" sz="1600" b="1" dirty="0" smtClean="0"/>
                <a:t>n den Ecken</a:t>
              </a:r>
            </a:p>
            <a:p>
              <a:pPr algn="ctr"/>
              <a:r>
                <a:rPr lang="de-DE" sz="1600" b="1" dirty="0"/>
                <a:t>j</a:t>
              </a:r>
              <a:r>
                <a:rPr lang="de-DE" sz="1600" b="1" dirty="0" smtClean="0"/>
                <a:t>e Top-Element    3 Stützen</a:t>
              </a:r>
              <a:endParaRPr lang="de-DE" sz="1600" b="1" dirty="0"/>
            </a:p>
          </p:txBody>
        </p:sp>
      </p:grpSp>
      <p:grpSp>
        <p:nvGrpSpPr>
          <p:cNvPr id="91" name="Gruppieren 90"/>
          <p:cNvGrpSpPr/>
          <p:nvPr/>
        </p:nvGrpSpPr>
        <p:grpSpPr>
          <a:xfrm>
            <a:off x="452804" y="1924580"/>
            <a:ext cx="8105691" cy="4357929"/>
            <a:chOff x="1968070" y="1147907"/>
            <a:chExt cx="9006324" cy="4842144"/>
          </a:xfrm>
        </p:grpSpPr>
        <p:grpSp>
          <p:nvGrpSpPr>
            <p:cNvPr id="92" name="Gruppieren 91"/>
            <p:cNvGrpSpPr/>
            <p:nvPr/>
          </p:nvGrpSpPr>
          <p:grpSpPr>
            <a:xfrm rot="5400000">
              <a:off x="6411796" y="1135064"/>
              <a:ext cx="4549756" cy="4575441"/>
              <a:chOff x="293822" y="276036"/>
              <a:chExt cx="4549756" cy="4575441"/>
            </a:xfrm>
          </p:grpSpPr>
          <p:grpSp>
            <p:nvGrpSpPr>
              <p:cNvPr id="112" name="Gruppieren 111"/>
              <p:cNvGrpSpPr/>
              <p:nvPr/>
            </p:nvGrpSpPr>
            <p:grpSpPr>
              <a:xfrm>
                <a:off x="1037932" y="446483"/>
                <a:ext cx="3805646" cy="561704"/>
                <a:chOff x="1763359" y="537644"/>
                <a:chExt cx="3805646" cy="561704"/>
              </a:xfrm>
            </p:grpSpPr>
            <p:sp>
              <p:nvSpPr>
                <p:cNvPr id="152" name="Rechteck 151"/>
                <p:cNvSpPr/>
                <p:nvPr/>
              </p:nvSpPr>
              <p:spPr>
                <a:xfrm>
                  <a:off x="1763359" y="541999"/>
                  <a:ext cx="3805646" cy="7837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Rechteck 152"/>
                <p:cNvSpPr/>
                <p:nvPr/>
              </p:nvSpPr>
              <p:spPr>
                <a:xfrm>
                  <a:off x="1763359" y="1020970"/>
                  <a:ext cx="3805646" cy="7837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4" name="Rechteck 153"/>
                <p:cNvSpPr/>
                <p:nvPr/>
              </p:nvSpPr>
              <p:spPr>
                <a:xfrm>
                  <a:off x="1763359" y="541999"/>
                  <a:ext cx="45719" cy="55734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5" name="Rechteck 154"/>
                <p:cNvSpPr/>
                <p:nvPr/>
              </p:nvSpPr>
              <p:spPr>
                <a:xfrm>
                  <a:off x="5523286" y="537644"/>
                  <a:ext cx="45719" cy="55734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56" name="Gruppieren 155"/>
                <p:cNvGrpSpPr/>
                <p:nvPr/>
              </p:nvGrpSpPr>
              <p:grpSpPr>
                <a:xfrm>
                  <a:off x="2081222" y="576832"/>
                  <a:ext cx="139337" cy="478971"/>
                  <a:chOff x="2434046" y="1001484"/>
                  <a:chExt cx="139337" cy="478971"/>
                </a:xfrm>
              </p:grpSpPr>
              <p:sp>
                <p:nvSpPr>
                  <p:cNvPr id="165" name="Rechteck 164"/>
                  <p:cNvSpPr/>
                  <p:nvPr/>
                </p:nvSpPr>
                <p:spPr>
                  <a:xfrm>
                    <a:off x="2434046" y="1001484"/>
                    <a:ext cx="139337" cy="47897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6" name="Flussdiagramm: Verbinder 26"/>
                  <p:cNvSpPr/>
                  <p:nvPr/>
                </p:nvSpPr>
                <p:spPr>
                  <a:xfrm>
                    <a:off x="2476912" y="1087670"/>
                    <a:ext cx="53603" cy="567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7" name="Flussdiagramm: Verbinder 27"/>
                  <p:cNvSpPr/>
                  <p:nvPr/>
                </p:nvSpPr>
                <p:spPr>
                  <a:xfrm>
                    <a:off x="2480911" y="1329857"/>
                    <a:ext cx="53603" cy="567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157" name="Gruppieren 156"/>
                <p:cNvGrpSpPr/>
                <p:nvPr/>
              </p:nvGrpSpPr>
              <p:grpSpPr>
                <a:xfrm>
                  <a:off x="5042136" y="576832"/>
                  <a:ext cx="139337" cy="478971"/>
                  <a:chOff x="2434046" y="1001484"/>
                  <a:chExt cx="139337" cy="478971"/>
                </a:xfrm>
              </p:grpSpPr>
              <p:sp>
                <p:nvSpPr>
                  <p:cNvPr id="162" name="Rechteck 161"/>
                  <p:cNvSpPr/>
                  <p:nvPr/>
                </p:nvSpPr>
                <p:spPr>
                  <a:xfrm>
                    <a:off x="2434046" y="1001484"/>
                    <a:ext cx="139337" cy="47897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3" name="Flussdiagramm: Verbinder 23"/>
                  <p:cNvSpPr/>
                  <p:nvPr/>
                </p:nvSpPr>
                <p:spPr>
                  <a:xfrm>
                    <a:off x="2476912" y="1087670"/>
                    <a:ext cx="53603" cy="567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4" name="Flussdiagramm: Verbinder 24"/>
                  <p:cNvSpPr/>
                  <p:nvPr/>
                </p:nvSpPr>
                <p:spPr>
                  <a:xfrm>
                    <a:off x="2480911" y="1329857"/>
                    <a:ext cx="53603" cy="567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158" name="Gruppieren 157"/>
                <p:cNvGrpSpPr/>
                <p:nvPr/>
              </p:nvGrpSpPr>
              <p:grpSpPr>
                <a:xfrm>
                  <a:off x="3657009" y="576831"/>
                  <a:ext cx="139337" cy="478971"/>
                  <a:chOff x="3549702" y="576831"/>
                  <a:chExt cx="139337" cy="478971"/>
                </a:xfrm>
              </p:grpSpPr>
              <p:sp>
                <p:nvSpPr>
                  <p:cNvPr id="159" name="Rechteck 158"/>
                  <p:cNvSpPr/>
                  <p:nvPr/>
                </p:nvSpPr>
                <p:spPr>
                  <a:xfrm>
                    <a:off x="3549702" y="576831"/>
                    <a:ext cx="139337" cy="47897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0" name="Flussdiagramm: Verbinder 20"/>
                  <p:cNvSpPr/>
                  <p:nvPr/>
                </p:nvSpPr>
                <p:spPr>
                  <a:xfrm>
                    <a:off x="3592570" y="663018"/>
                    <a:ext cx="53603" cy="567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1" name="Flussdiagramm: Verbinder 21"/>
                  <p:cNvSpPr/>
                  <p:nvPr/>
                </p:nvSpPr>
                <p:spPr>
                  <a:xfrm>
                    <a:off x="3596569" y="905205"/>
                    <a:ext cx="53603" cy="567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grpSp>
            <p:nvGrpSpPr>
              <p:cNvPr id="113" name="Gruppieren 112"/>
              <p:cNvGrpSpPr/>
              <p:nvPr/>
            </p:nvGrpSpPr>
            <p:grpSpPr>
              <a:xfrm>
                <a:off x="293822" y="276036"/>
                <a:ext cx="994980" cy="1001950"/>
                <a:chOff x="4324111" y="3108914"/>
                <a:chExt cx="842400" cy="828331"/>
              </a:xfrm>
            </p:grpSpPr>
            <p:sp>
              <p:nvSpPr>
                <p:cNvPr id="142" name="Rechteck 141"/>
                <p:cNvSpPr/>
                <p:nvPr/>
              </p:nvSpPr>
              <p:spPr>
                <a:xfrm>
                  <a:off x="4817537" y="3108914"/>
                  <a:ext cx="345348" cy="5138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3" name="Halber Rahmen 142"/>
                <p:cNvSpPr/>
                <p:nvPr/>
              </p:nvSpPr>
              <p:spPr>
                <a:xfrm>
                  <a:off x="4817537" y="3598356"/>
                  <a:ext cx="345347" cy="338889"/>
                </a:xfrm>
                <a:prstGeom prst="halfFrame">
                  <a:avLst>
                    <a:gd name="adj1" fmla="val 12500"/>
                    <a:gd name="adj2" fmla="val 13541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Rechteck 143"/>
                <p:cNvSpPr/>
                <p:nvPr/>
              </p:nvSpPr>
              <p:spPr>
                <a:xfrm>
                  <a:off x="5120792" y="3108914"/>
                  <a:ext cx="45719" cy="53171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Rechteck 144"/>
                <p:cNvSpPr/>
                <p:nvPr/>
              </p:nvSpPr>
              <p:spPr>
                <a:xfrm>
                  <a:off x="4324112" y="3558674"/>
                  <a:ext cx="45719" cy="3785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6" name="Diagonaler Streifen 145"/>
                <p:cNvSpPr/>
                <p:nvPr/>
              </p:nvSpPr>
              <p:spPr>
                <a:xfrm>
                  <a:off x="4324111" y="3108914"/>
                  <a:ext cx="558036" cy="520097"/>
                </a:xfrm>
                <a:prstGeom prst="diagStripe">
                  <a:avLst>
                    <a:gd name="adj" fmla="val 86585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Rechteck 146"/>
                <p:cNvSpPr/>
                <p:nvPr/>
              </p:nvSpPr>
              <p:spPr>
                <a:xfrm flipV="1">
                  <a:off x="4324111" y="3891525"/>
                  <a:ext cx="538634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8" name="Rechteck 147"/>
                <p:cNvSpPr/>
                <p:nvPr/>
              </p:nvSpPr>
              <p:spPr>
                <a:xfrm>
                  <a:off x="5120792" y="3211095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Rechteck 148"/>
                <p:cNvSpPr/>
                <p:nvPr/>
              </p:nvSpPr>
              <p:spPr>
                <a:xfrm>
                  <a:off x="5120792" y="3478977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0" name="Rechteck 149"/>
                <p:cNvSpPr/>
                <p:nvPr/>
              </p:nvSpPr>
              <p:spPr>
                <a:xfrm>
                  <a:off x="4422960" y="3891524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Rechteck 150"/>
                <p:cNvSpPr/>
                <p:nvPr/>
              </p:nvSpPr>
              <p:spPr>
                <a:xfrm>
                  <a:off x="4718689" y="3890549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4" name="Gruppieren 113"/>
              <p:cNvGrpSpPr/>
              <p:nvPr/>
            </p:nvGrpSpPr>
            <p:grpSpPr>
              <a:xfrm>
                <a:off x="369917" y="406948"/>
                <a:ext cx="603345" cy="577436"/>
                <a:chOff x="4875167" y="4052609"/>
                <a:chExt cx="603345" cy="577436"/>
              </a:xfrm>
            </p:grpSpPr>
            <p:sp>
              <p:nvSpPr>
                <p:cNvPr id="132" name="Diagonaler Streifen 131"/>
                <p:cNvSpPr/>
                <p:nvPr/>
              </p:nvSpPr>
              <p:spPr>
                <a:xfrm rot="10800000">
                  <a:off x="5353177" y="4510900"/>
                  <a:ext cx="98849" cy="102932"/>
                </a:xfrm>
                <a:prstGeom prst="diagStrip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Diagonaler Streifen 132"/>
                <p:cNvSpPr/>
                <p:nvPr/>
              </p:nvSpPr>
              <p:spPr>
                <a:xfrm>
                  <a:off x="4875167" y="4052609"/>
                  <a:ext cx="584353" cy="577436"/>
                </a:xfrm>
                <a:prstGeom prst="diagStripe">
                  <a:avLst>
                    <a:gd name="adj" fmla="val 88571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34" name="Gruppieren 133"/>
                <p:cNvGrpSpPr/>
                <p:nvPr/>
              </p:nvGrpSpPr>
              <p:grpSpPr>
                <a:xfrm>
                  <a:off x="5432793" y="4052609"/>
                  <a:ext cx="45719" cy="531717"/>
                  <a:chOff x="5432793" y="4052609"/>
                  <a:chExt cx="45719" cy="531717"/>
                </a:xfrm>
              </p:grpSpPr>
              <p:sp>
                <p:nvSpPr>
                  <p:cNvPr id="139" name="Rechteck 138"/>
                  <p:cNvSpPr/>
                  <p:nvPr/>
                </p:nvSpPr>
                <p:spPr>
                  <a:xfrm>
                    <a:off x="5432793" y="4052609"/>
                    <a:ext cx="45719" cy="53171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40" name="Rechteck 139"/>
                  <p:cNvSpPr/>
                  <p:nvPr/>
                </p:nvSpPr>
                <p:spPr>
                  <a:xfrm>
                    <a:off x="5432793" y="4154790"/>
                    <a:ext cx="45719" cy="4571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41" name="Rechteck 140"/>
                  <p:cNvSpPr/>
                  <p:nvPr/>
                </p:nvSpPr>
                <p:spPr>
                  <a:xfrm>
                    <a:off x="5432793" y="4422672"/>
                    <a:ext cx="45719" cy="4571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135" name="Gruppieren 134"/>
                <p:cNvGrpSpPr/>
                <p:nvPr/>
              </p:nvGrpSpPr>
              <p:grpSpPr>
                <a:xfrm>
                  <a:off x="4875168" y="4583350"/>
                  <a:ext cx="538634" cy="46695"/>
                  <a:chOff x="4636112" y="4834244"/>
                  <a:chExt cx="538634" cy="46695"/>
                </a:xfrm>
              </p:grpSpPr>
              <p:sp>
                <p:nvSpPr>
                  <p:cNvPr id="136" name="Rechteck 135"/>
                  <p:cNvSpPr/>
                  <p:nvPr/>
                </p:nvSpPr>
                <p:spPr>
                  <a:xfrm flipV="1">
                    <a:off x="4636112" y="4835220"/>
                    <a:ext cx="538634" cy="4571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7" name="Rechteck 136"/>
                  <p:cNvSpPr/>
                  <p:nvPr/>
                </p:nvSpPr>
                <p:spPr>
                  <a:xfrm>
                    <a:off x="4734961" y="4835219"/>
                    <a:ext cx="45719" cy="4571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8" name="Rechteck 137"/>
                  <p:cNvSpPr/>
                  <p:nvPr/>
                </p:nvSpPr>
                <p:spPr>
                  <a:xfrm>
                    <a:off x="5030690" y="4834244"/>
                    <a:ext cx="45719" cy="4571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grpSp>
            <p:nvGrpSpPr>
              <p:cNvPr id="115" name="Gruppieren 114"/>
              <p:cNvGrpSpPr/>
              <p:nvPr/>
            </p:nvGrpSpPr>
            <p:grpSpPr>
              <a:xfrm rot="16200000">
                <a:off x="-1149538" y="2667802"/>
                <a:ext cx="3805646" cy="561704"/>
                <a:chOff x="1763359" y="537644"/>
                <a:chExt cx="3805646" cy="561704"/>
              </a:xfrm>
            </p:grpSpPr>
            <p:sp>
              <p:nvSpPr>
                <p:cNvPr id="116" name="Rechteck 115"/>
                <p:cNvSpPr/>
                <p:nvPr/>
              </p:nvSpPr>
              <p:spPr>
                <a:xfrm>
                  <a:off x="1763359" y="541999"/>
                  <a:ext cx="3805646" cy="7837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Rechteck 116"/>
                <p:cNvSpPr/>
                <p:nvPr/>
              </p:nvSpPr>
              <p:spPr>
                <a:xfrm>
                  <a:off x="1763359" y="1020970"/>
                  <a:ext cx="3805646" cy="7837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8" name="Rechteck 117"/>
                <p:cNvSpPr/>
                <p:nvPr/>
              </p:nvSpPr>
              <p:spPr>
                <a:xfrm>
                  <a:off x="1763359" y="541999"/>
                  <a:ext cx="45719" cy="55734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9" name="Rechteck 118"/>
                <p:cNvSpPr/>
                <p:nvPr/>
              </p:nvSpPr>
              <p:spPr>
                <a:xfrm>
                  <a:off x="5523286" y="537644"/>
                  <a:ext cx="45719" cy="55734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20" name="Gruppieren 119"/>
                <p:cNvGrpSpPr/>
                <p:nvPr/>
              </p:nvGrpSpPr>
              <p:grpSpPr>
                <a:xfrm>
                  <a:off x="2081222" y="576832"/>
                  <a:ext cx="139337" cy="478971"/>
                  <a:chOff x="2434046" y="1001484"/>
                  <a:chExt cx="139337" cy="478971"/>
                </a:xfrm>
              </p:grpSpPr>
              <p:sp>
                <p:nvSpPr>
                  <p:cNvPr id="129" name="Rechteck 128"/>
                  <p:cNvSpPr/>
                  <p:nvPr/>
                </p:nvSpPr>
                <p:spPr>
                  <a:xfrm>
                    <a:off x="2434046" y="1001484"/>
                    <a:ext cx="139337" cy="47897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0" name="Flussdiagramm: Verbinder 135"/>
                  <p:cNvSpPr/>
                  <p:nvPr/>
                </p:nvSpPr>
                <p:spPr>
                  <a:xfrm>
                    <a:off x="2476912" y="1087670"/>
                    <a:ext cx="53603" cy="567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1" name="Flussdiagramm: Verbinder 136"/>
                  <p:cNvSpPr/>
                  <p:nvPr/>
                </p:nvSpPr>
                <p:spPr>
                  <a:xfrm>
                    <a:off x="2480911" y="1329857"/>
                    <a:ext cx="53603" cy="567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121" name="Gruppieren 120"/>
                <p:cNvGrpSpPr/>
                <p:nvPr/>
              </p:nvGrpSpPr>
              <p:grpSpPr>
                <a:xfrm>
                  <a:off x="5042136" y="576832"/>
                  <a:ext cx="139337" cy="478971"/>
                  <a:chOff x="2434046" y="1001484"/>
                  <a:chExt cx="139337" cy="478971"/>
                </a:xfrm>
              </p:grpSpPr>
              <p:sp>
                <p:nvSpPr>
                  <p:cNvPr id="126" name="Rechteck 125"/>
                  <p:cNvSpPr/>
                  <p:nvPr/>
                </p:nvSpPr>
                <p:spPr>
                  <a:xfrm>
                    <a:off x="2434046" y="1001484"/>
                    <a:ext cx="139337" cy="47897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7" name="Flussdiagramm: Verbinder 132"/>
                  <p:cNvSpPr/>
                  <p:nvPr/>
                </p:nvSpPr>
                <p:spPr>
                  <a:xfrm>
                    <a:off x="2476912" y="1087670"/>
                    <a:ext cx="53603" cy="567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8" name="Flussdiagramm: Verbinder 133"/>
                  <p:cNvSpPr/>
                  <p:nvPr/>
                </p:nvSpPr>
                <p:spPr>
                  <a:xfrm>
                    <a:off x="2480911" y="1329857"/>
                    <a:ext cx="53603" cy="567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122" name="Gruppieren 121"/>
                <p:cNvGrpSpPr/>
                <p:nvPr/>
              </p:nvGrpSpPr>
              <p:grpSpPr>
                <a:xfrm>
                  <a:off x="3657009" y="576831"/>
                  <a:ext cx="139337" cy="478971"/>
                  <a:chOff x="3549702" y="576831"/>
                  <a:chExt cx="139337" cy="478971"/>
                </a:xfrm>
              </p:grpSpPr>
              <p:sp>
                <p:nvSpPr>
                  <p:cNvPr id="123" name="Rechteck 122"/>
                  <p:cNvSpPr/>
                  <p:nvPr/>
                </p:nvSpPr>
                <p:spPr>
                  <a:xfrm>
                    <a:off x="3549702" y="576831"/>
                    <a:ext cx="139337" cy="47897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4" name="Flussdiagramm: Verbinder 129"/>
                  <p:cNvSpPr/>
                  <p:nvPr/>
                </p:nvSpPr>
                <p:spPr>
                  <a:xfrm>
                    <a:off x="3592570" y="663018"/>
                    <a:ext cx="53603" cy="567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5" name="Flussdiagramm: Verbinder 130"/>
                  <p:cNvSpPr/>
                  <p:nvPr/>
                </p:nvSpPr>
                <p:spPr>
                  <a:xfrm>
                    <a:off x="3596569" y="905205"/>
                    <a:ext cx="53603" cy="56756"/>
                  </a:xfrm>
                  <a:prstGeom prst="flowChartConnector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  <p:sp>
          <p:nvSpPr>
            <p:cNvPr id="93" name="Textfeld 92"/>
            <p:cNvSpPr txBox="1"/>
            <p:nvPr/>
          </p:nvSpPr>
          <p:spPr>
            <a:xfrm>
              <a:off x="1968070" y="1242572"/>
              <a:ext cx="502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/>
                <a:t>…</a:t>
              </a:r>
              <a:endParaRPr lang="de-DE" sz="2800" b="1" dirty="0"/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10281433" y="5405276"/>
              <a:ext cx="502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/>
                <a:t>…</a:t>
              </a:r>
              <a:endParaRPr lang="de-DE" sz="2800" b="1" dirty="0"/>
            </a:p>
          </p:txBody>
        </p:sp>
        <p:grpSp>
          <p:nvGrpSpPr>
            <p:cNvPr id="95" name="Gruppieren 94"/>
            <p:cNvGrpSpPr/>
            <p:nvPr/>
          </p:nvGrpSpPr>
          <p:grpSpPr>
            <a:xfrm>
              <a:off x="2590182" y="1323251"/>
              <a:ext cx="3805646" cy="561704"/>
              <a:chOff x="1763359" y="537644"/>
              <a:chExt cx="3805646" cy="561704"/>
            </a:xfrm>
          </p:grpSpPr>
          <p:sp>
            <p:nvSpPr>
              <p:cNvPr id="96" name="Rechteck 95"/>
              <p:cNvSpPr/>
              <p:nvPr/>
            </p:nvSpPr>
            <p:spPr>
              <a:xfrm>
                <a:off x="1763359" y="541999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7" name="Rechteck 96"/>
              <p:cNvSpPr/>
              <p:nvPr/>
            </p:nvSpPr>
            <p:spPr>
              <a:xfrm>
                <a:off x="1763359" y="1020970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8" name="Rechteck 97"/>
              <p:cNvSpPr/>
              <p:nvPr/>
            </p:nvSpPr>
            <p:spPr>
              <a:xfrm>
                <a:off x="1763359" y="541999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" name="Rechteck 98"/>
              <p:cNvSpPr/>
              <p:nvPr/>
            </p:nvSpPr>
            <p:spPr>
              <a:xfrm>
                <a:off x="5523286" y="537644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00" name="Gruppieren 99"/>
              <p:cNvGrpSpPr/>
              <p:nvPr/>
            </p:nvGrpSpPr>
            <p:grpSpPr>
              <a:xfrm>
                <a:off x="2081222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109" name="Rechteck 108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0" name="Flussdiagramm: Verbinder 264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1" name="Flussdiagramm: Verbinder 265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1" name="Gruppieren 100"/>
              <p:cNvGrpSpPr/>
              <p:nvPr/>
            </p:nvGrpSpPr>
            <p:grpSpPr>
              <a:xfrm>
                <a:off x="5042136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106" name="Rechteck 105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7" name="Flussdiagramm: Verbinder 261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8" name="Flussdiagramm: Verbinder 262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2" name="Gruppieren 101"/>
              <p:cNvGrpSpPr/>
              <p:nvPr/>
            </p:nvGrpSpPr>
            <p:grpSpPr>
              <a:xfrm>
                <a:off x="3657009" y="576831"/>
                <a:ext cx="139337" cy="478971"/>
                <a:chOff x="3549702" y="576831"/>
                <a:chExt cx="139337" cy="478971"/>
              </a:xfrm>
            </p:grpSpPr>
            <p:sp>
              <p:nvSpPr>
                <p:cNvPr id="103" name="Rechteck 102"/>
                <p:cNvSpPr/>
                <p:nvPr/>
              </p:nvSpPr>
              <p:spPr>
                <a:xfrm>
                  <a:off x="3549702" y="576831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4" name="Flussdiagramm: Verbinder 258"/>
                <p:cNvSpPr/>
                <p:nvPr/>
              </p:nvSpPr>
              <p:spPr>
                <a:xfrm>
                  <a:off x="3592570" y="663018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5" name="Flussdiagramm: Verbinder 259"/>
                <p:cNvSpPr/>
                <p:nvPr/>
              </p:nvSpPr>
              <p:spPr>
                <a:xfrm>
                  <a:off x="3596569" y="905205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61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e-DE" sz="2400" b="1" dirty="0"/>
              <a:t>Aufbau des mobilen ISSF-Schießstandes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Aufbauskizze</a:t>
            </a:r>
          </a:p>
          <a:p>
            <a:pPr marL="0" indent="0">
              <a:buNone/>
            </a:pPr>
            <a:r>
              <a:rPr lang="de-DE" sz="1600" i="1" dirty="0" smtClean="0">
                <a:solidFill>
                  <a:srgbClr val="0070C0"/>
                </a:solidFill>
              </a:rPr>
              <a:t>Ecke links</a:t>
            </a:r>
          </a:p>
          <a:p>
            <a:pPr marL="0" indent="0">
              <a:buNone/>
            </a:pPr>
            <a:endParaRPr lang="de-DE" sz="1600" i="1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20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321354"/>
            <a:ext cx="1130325" cy="80339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267744" y="6333420"/>
            <a:ext cx="4680520" cy="365125"/>
          </a:xfrm>
        </p:spPr>
        <p:txBody>
          <a:bodyPr/>
          <a:lstStyle/>
          <a:p>
            <a:r>
              <a:rPr lang="de-DE" dirty="0" smtClean="0"/>
              <a:t>Deutscher Schützenbund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584402" y="1908521"/>
            <a:ext cx="7991096" cy="4356510"/>
            <a:chOff x="1349052" y="1140567"/>
            <a:chExt cx="8878996" cy="4840566"/>
          </a:xfrm>
        </p:grpSpPr>
        <p:sp>
          <p:nvSpPr>
            <p:cNvPr id="9" name="Textfeld 8"/>
            <p:cNvSpPr txBox="1"/>
            <p:nvPr/>
          </p:nvSpPr>
          <p:spPr>
            <a:xfrm>
              <a:off x="1550949" y="5396357"/>
              <a:ext cx="50296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/>
                <a:t>…</a:t>
              </a:r>
              <a:endParaRPr lang="de-DE" sz="2800" b="1" dirty="0"/>
            </a:p>
          </p:txBody>
        </p:sp>
        <p:grpSp>
          <p:nvGrpSpPr>
            <p:cNvPr id="10" name="Gruppieren 9"/>
            <p:cNvGrpSpPr/>
            <p:nvPr/>
          </p:nvGrpSpPr>
          <p:grpSpPr>
            <a:xfrm rot="5400000">
              <a:off x="-149400" y="3493362"/>
              <a:ext cx="3805646" cy="561704"/>
              <a:chOff x="1763359" y="537644"/>
              <a:chExt cx="3805646" cy="561704"/>
            </a:xfrm>
          </p:grpSpPr>
          <p:sp>
            <p:nvSpPr>
              <p:cNvPr id="68" name="Rechteck 67"/>
              <p:cNvSpPr/>
              <p:nvPr/>
            </p:nvSpPr>
            <p:spPr>
              <a:xfrm>
                <a:off x="1763359" y="541999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hteck 68"/>
              <p:cNvSpPr/>
              <p:nvPr/>
            </p:nvSpPr>
            <p:spPr>
              <a:xfrm>
                <a:off x="1763359" y="1020970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763359" y="541999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Rechteck 70"/>
              <p:cNvSpPr/>
              <p:nvPr/>
            </p:nvSpPr>
            <p:spPr>
              <a:xfrm>
                <a:off x="5523286" y="537644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72" name="Gruppieren 71"/>
              <p:cNvGrpSpPr/>
              <p:nvPr/>
            </p:nvGrpSpPr>
            <p:grpSpPr>
              <a:xfrm>
                <a:off x="2081222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81" name="Rechteck 80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2" name="Flussdiagramm: Verbinder 26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3" name="Flussdiagramm: Verbinder 27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3" name="Gruppieren 72"/>
              <p:cNvGrpSpPr/>
              <p:nvPr/>
            </p:nvGrpSpPr>
            <p:grpSpPr>
              <a:xfrm>
                <a:off x="5042136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78" name="Rechteck 77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" name="Flussdiagramm: Verbinder 23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0" name="Flussdiagramm: Verbinder 24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4" name="Gruppieren 73"/>
              <p:cNvGrpSpPr/>
              <p:nvPr/>
            </p:nvGrpSpPr>
            <p:grpSpPr>
              <a:xfrm>
                <a:off x="3657009" y="576831"/>
                <a:ext cx="139337" cy="478971"/>
                <a:chOff x="3549702" y="576831"/>
                <a:chExt cx="139337" cy="478971"/>
              </a:xfrm>
            </p:grpSpPr>
            <p:sp>
              <p:nvSpPr>
                <p:cNvPr id="75" name="Rechteck 74"/>
                <p:cNvSpPr/>
                <p:nvPr/>
              </p:nvSpPr>
              <p:spPr>
                <a:xfrm>
                  <a:off x="3549702" y="576831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6" name="Flussdiagramm: Verbinder 20"/>
                <p:cNvSpPr/>
                <p:nvPr/>
              </p:nvSpPr>
              <p:spPr>
                <a:xfrm>
                  <a:off x="3592570" y="663018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" name="Flussdiagramm: Verbinder 21"/>
                <p:cNvSpPr/>
                <p:nvPr/>
              </p:nvSpPr>
              <p:spPr>
                <a:xfrm>
                  <a:off x="3596569" y="905205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1" name="Gruppieren 10"/>
            <p:cNvGrpSpPr/>
            <p:nvPr/>
          </p:nvGrpSpPr>
          <p:grpSpPr>
            <a:xfrm>
              <a:off x="1349052" y="1168268"/>
              <a:ext cx="994980" cy="1001950"/>
              <a:chOff x="4324111" y="3108914"/>
              <a:chExt cx="842400" cy="828331"/>
            </a:xfrm>
          </p:grpSpPr>
          <p:sp>
            <p:nvSpPr>
              <p:cNvPr id="58" name="Rechteck 57"/>
              <p:cNvSpPr/>
              <p:nvPr/>
            </p:nvSpPr>
            <p:spPr>
              <a:xfrm>
                <a:off x="4817537" y="3108914"/>
                <a:ext cx="345348" cy="513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Halber Rahmen 58"/>
              <p:cNvSpPr/>
              <p:nvPr/>
            </p:nvSpPr>
            <p:spPr>
              <a:xfrm>
                <a:off x="4817537" y="3598356"/>
                <a:ext cx="345347" cy="338889"/>
              </a:xfrm>
              <a:prstGeom prst="halfFrame">
                <a:avLst>
                  <a:gd name="adj1" fmla="val 12500"/>
                  <a:gd name="adj2" fmla="val 1354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hteck 59"/>
              <p:cNvSpPr/>
              <p:nvPr/>
            </p:nvSpPr>
            <p:spPr>
              <a:xfrm>
                <a:off x="5120792" y="3108914"/>
                <a:ext cx="45719" cy="5317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Rechteck 60"/>
              <p:cNvSpPr/>
              <p:nvPr/>
            </p:nvSpPr>
            <p:spPr>
              <a:xfrm>
                <a:off x="4324112" y="3558674"/>
                <a:ext cx="45719" cy="3785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" name="Diagonaler Streifen 61"/>
              <p:cNvSpPr/>
              <p:nvPr/>
            </p:nvSpPr>
            <p:spPr>
              <a:xfrm>
                <a:off x="4324111" y="3108914"/>
                <a:ext cx="558036" cy="520097"/>
              </a:xfrm>
              <a:prstGeom prst="diagStripe">
                <a:avLst>
                  <a:gd name="adj" fmla="val 865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hteck 62"/>
              <p:cNvSpPr/>
              <p:nvPr/>
            </p:nvSpPr>
            <p:spPr>
              <a:xfrm flipV="1">
                <a:off x="4324111" y="3891525"/>
                <a:ext cx="538634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5120792" y="3211095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Rechteck 64"/>
              <p:cNvSpPr/>
              <p:nvPr/>
            </p:nvSpPr>
            <p:spPr>
              <a:xfrm>
                <a:off x="5120792" y="3478977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4422960" y="3891524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Rechteck 66"/>
              <p:cNvSpPr/>
              <p:nvPr/>
            </p:nvSpPr>
            <p:spPr>
              <a:xfrm>
                <a:off x="4718689" y="3890549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1435822" y="1232229"/>
              <a:ext cx="603345" cy="577436"/>
              <a:chOff x="4875167" y="4052609"/>
              <a:chExt cx="603345" cy="577436"/>
            </a:xfrm>
          </p:grpSpPr>
          <p:sp>
            <p:nvSpPr>
              <p:cNvPr id="48" name="Diagonaler Streifen 47"/>
              <p:cNvSpPr/>
              <p:nvPr/>
            </p:nvSpPr>
            <p:spPr>
              <a:xfrm rot="10800000">
                <a:off x="5353177" y="4510900"/>
                <a:ext cx="98849" cy="102932"/>
              </a:xfrm>
              <a:prstGeom prst="diagStri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Diagonaler Streifen 48"/>
              <p:cNvSpPr/>
              <p:nvPr/>
            </p:nvSpPr>
            <p:spPr>
              <a:xfrm>
                <a:off x="4875167" y="4052609"/>
                <a:ext cx="584353" cy="577436"/>
              </a:xfrm>
              <a:prstGeom prst="diagStripe">
                <a:avLst>
                  <a:gd name="adj" fmla="val 8857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0" name="Gruppieren 49"/>
              <p:cNvGrpSpPr/>
              <p:nvPr/>
            </p:nvGrpSpPr>
            <p:grpSpPr>
              <a:xfrm>
                <a:off x="5432793" y="4052609"/>
                <a:ext cx="45719" cy="531717"/>
                <a:chOff x="5432793" y="4052609"/>
                <a:chExt cx="45719" cy="531717"/>
              </a:xfrm>
            </p:grpSpPr>
            <p:sp>
              <p:nvSpPr>
                <p:cNvPr id="55" name="Rechteck 54"/>
                <p:cNvSpPr/>
                <p:nvPr/>
              </p:nvSpPr>
              <p:spPr>
                <a:xfrm>
                  <a:off x="5432793" y="4052609"/>
                  <a:ext cx="45719" cy="53171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6" name="Rechteck 55"/>
                <p:cNvSpPr/>
                <p:nvPr/>
              </p:nvSpPr>
              <p:spPr>
                <a:xfrm>
                  <a:off x="5432793" y="4154790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7" name="Rechteck 56"/>
                <p:cNvSpPr/>
                <p:nvPr/>
              </p:nvSpPr>
              <p:spPr>
                <a:xfrm>
                  <a:off x="5432793" y="4422672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1" name="Gruppieren 50"/>
              <p:cNvGrpSpPr/>
              <p:nvPr/>
            </p:nvGrpSpPr>
            <p:grpSpPr>
              <a:xfrm>
                <a:off x="4875168" y="4583350"/>
                <a:ext cx="538634" cy="46695"/>
                <a:chOff x="4636112" y="4834244"/>
                <a:chExt cx="538634" cy="46695"/>
              </a:xfrm>
            </p:grpSpPr>
            <p:sp>
              <p:nvSpPr>
                <p:cNvPr id="52" name="Rechteck 51"/>
                <p:cNvSpPr/>
                <p:nvPr/>
              </p:nvSpPr>
              <p:spPr>
                <a:xfrm flipV="1">
                  <a:off x="4636112" y="4835220"/>
                  <a:ext cx="538634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" name="Rechteck 52"/>
                <p:cNvSpPr/>
                <p:nvPr/>
              </p:nvSpPr>
              <p:spPr>
                <a:xfrm>
                  <a:off x="4734961" y="4835219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" name="Rechteck 53"/>
                <p:cNvSpPr/>
                <p:nvPr/>
              </p:nvSpPr>
              <p:spPr>
                <a:xfrm>
                  <a:off x="5030690" y="4834244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3" name="Gruppieren 12"/>
            <p:cNvGrpSpPr/>
            <p:nvPr/>
          </p:nvGrpSpPr>
          <p:grpSpPr>
            <a:xfrm>
              <a:off x="2034275" y="1263255"/>
              <a:ext cx="3805646" cy="561704"/>
              <a:chOff x="1763359" y="537644"/>
              <a:chExt cx="3805646" cy="561704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1763359" y="541999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1763359" y="1020970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1763359" y="541999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5523286" y="537644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6" name="Gruppieren 35"/>
              <p:cNvGrpSpPr/>
              <p:nvPr/>
            </p:nvGrpSpPr>
            <p:grpSpPr>
              <a:xfrm>
                <a:off x="2081222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45" name="Rechteck 44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" name="Flussdiagramm: Verbinder 135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" name="Flussdiagramm: Verbinder 136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" name="Gruppieren 36"/>
              <p:cNvGrpSpPr/>
              <p:nvPr/>
            </p:nvGrpSpPr>
            <p:grpSpPr>
              <a:xfrm>
                <a:off x="5042136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42" name="Rechteck 41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Flussdiagramm: Verbinder 132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" name="Flussdiagramm: Verbinder 133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" name="Gruppieren 37"/>
              <p:cNvGrpSpPr/>
              <p:nvPr/>
            </p:nvGrpSpPr>
            <p:grpSpPr>
              <a:xfrm>
                <a:off x="3657009" y="576831"/>
                <a:ext cx="139337" cy="478971"/>
                <a:chOff x="3549702" y="576831"/>
                <a:chExt cx="139337" cy="478971"/>
              </a:xfrm>
            </p:grpSpPr>
            <p:sp>
              <p:nvSpPr>
                <p:cNvPr id="39" name="Rechteck 38"/>
                <p:cNvSpPr/>
                <p:nvPr/>
              </p:nvSpPr>
              <p:spPr>
                <a:xfrm>
                  <a:off x="3549702" y="576831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Flussdiagramm: Verbinder 129"/>
                <p:cNvSpPr/>
                <p:nvPr/>
              </p:nvSpPr>
              <p:spPr>
                <a:xfrm>
                  <a:off x="3592570" y="663018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Flussdiagramm: Verbinder 130"/>
                <p:cNvSpPr/>
                <p:nvPr/>
              </p:nvSpPr>
              <p:spPr>
                <a:xfrm>
                  <a:off x="3596569" y="905205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14" name="Textfeld 13"/>
            <p:cNvSpPr txBox="1"/>
            <p:nvPr/>
          </p:nvSpPr>
          <p:spPr>
            <a:xfrm>
              <a:off x="9725085" y="1140567"/>
              <a:ext cx="502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/>
                <a:t>…</a:t>
              </a:r>
              <a:endParaRPr lang="de-DE" sz="2800" b="1" dirty="0"/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5848027" y="1272681"/>
              <a:ext cx="3805646" cy="561704"/>
              <a:chOff x="1763359" y="537644"/>
              <a:chExt cx="3805646" cy="561704"/>
            </a:xfrm>
          </p:grpSpPr>
          <p:sp>
            <p:nvSpPr>
              <p:cNvPr id="16" name="Rechteck 15"/>
              <p:cNvSpPr/>
              <p:nvPr/>
            </p:nvSpPr>
            <p:spPr>
              <a:xfrm>
                <a:off x="1763359" y="541999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1763359" y="1020970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1763359" y="541999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5523286" y="537644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0" name="Gruppieren 19"/>
              <p:cNvGrpSpPr/>
              <p:nvPr/>
            </p:nvGrpSpPr>
            <p:grpSpPr>
              <a:xfrm>
                <a:off x="2081222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29" name="Rechteck 28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Flussdiagramm: Verbinder 264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" name="Flussdiagramm: Verbinder 265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" name="Gruppieren 20"/>
              <p:cNvGrpSpPr/>
              <p:nvPr/>
            </p:nvGrpSpPr>
            <p:grpSpPr>
              <a:xfrm>
                <a:off x="5042136" y="576832"/>
                <a:ext cx="139337" cy="478971"/>
                <a:chOff x="2434046" y="1001484"/>
                <a:chExt cx="139337" cy="478971"/>
              </a:xfrm>
            </p:grpSpPr>
            <p:sp>
              <p:nvSpPr>
                <p:cNvPr id="26" name="Rechteck 25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Flussdiagramm: Verbinder 261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Flussdiagramm: Verbinder 262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2" name="Gruppieren 21"/>
              <p:cNvGrpSpPr/>
              <p:nvPr/>
            </p:nvGrpSpPr>
            <p:grpSpPr>
              <a:xfrm>
                <a:off x="3657009" y="576831"/>
                <a:ext cx="139337" cy="478971"/>
                <a:chOff x="3549702" y="576831"/>
                <a:chExt cx="139337" cy="478971"/>
              </a:xfrm>
            </p:grpSpPr>
            <p:sp>
              <p:nvSpPr>
                <p:cNvPr id="23" name="Rechteck 22"/>
                <p:cNvSpPr/>
                <p:nvPr/>
              </p:nvSpPr>
              <p:spPr>
                <a:xfrm>
                  <a:off x="3549702" y="576831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" name="Flussdiagramm: Verbinder 258"/>
                <p:cNvSpPr/>
                <p:nvPr/>
              </p:nvSpPr>
              <p:spPr>
                <a:xfrm>
                  <a:off x="3592570" y="663018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Flussdiagramm: Verbinder 259"/>
                <p:cNvSpPr/>
                <p:nvPr/>
              </p:nvSpPr>
              <p:spPr>
                <a:xfrm>
                  <a:off x="3596569" y="905205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84" name="Gruppieren 83"/>
          <p:cNvGrpSpPr/>
          <p:nvPr/>
        </p:nvGrpSpPr>
        <p:grpSpPr>
          <a:xfrm>
            <a:off x="1849754" y="2814524"/>
            <a:ext cx="5929624" cy="2959619"/>
            <a:chOff x="1213698" y="2846439"/>
            <a:chExt cx="6588471" cy="3288466"/>
          </a:xfrm>
        </p:grpSpPr>
        <p:grpSp>
          <p:nvGrpSpPr>
            <p:cNvPr id="85" name="Gruppieren 84"/>
            <p:cNvGrpSpPr/>
            <p:nvPr/>
          </p:nvGrpSpPr>
          <p:grpSpPr>
            <a:xfrm>
              <a:off x="1213698" y="3908084"/>
              <a:ext cx="672505" cy="670811"/>
              <a:chOff x="4324111" y="3108914"/>
              <a:chExt cx="842400" cy="828331"/>
            </a:xfrm>
          </p:grpSpPr>
          <p:sp>
            <p:nvSpPr>
              <p:cNvPr id="156" name="Rechteck 155"/>
              <p:cNvSpPr/>
              <p:nvPr/>
            </p:nvSpPr>
            <p:spPr>
              <a:xfrm>
                <a:off x="4817537" y="3108914"/>
                <a:ext cx="345348" cy="513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7" name="Halber Rahmen 156"/>
              <p:cNvSpPr/>
              <p:nvPr/>
            </p:nvSpPr>
            <p:spPr>
              <a:xfrm>
                <a:off x="4817537" y="3598356"/>
                <a:ext cx="345347" cy="338889"/>
              </a:xfrm>
              <a:prstGeom prst="halfFrame">
                <a:avLst>
                  <a:gd name="adj1" fmla="val 12500"/>
                  <a:gd name="adj2" fmla="val 1354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hteck 157"/>
              <p:cNvSpPr/>
              <p:nvPr/>
            </p:nvSpPr>
            <p:spPr>
              <a:xfrm>
                <a:off x="5120792" y="3108914"/>
                <a:ext cx="45719" cy="5317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9" name="Rechteck 158"/>
              <p:cNvSpPr/>
              <p:nvPr/>
            </p:nvSpPr>
            <p:spPr>
              <a:xfrm>
                <a:off x="4324112" y="3558674"/>
                <a:ext cx="45719" cy="3785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0" name="Diagonaler Streifen 159"/>
              <p:cNvSpPr/>
              <p:nvPr/>
            </p:nvSpPr>
            <p:spPr>
              <a:xfrm>
                <a:off x="4324111" y="3108914"/>
                <a:ext cx="558036" cy="520097"/>
              </a:xfrm>
              <a:prstGeom prst="diagStripe">
                <a:avLst>
                  <a:gd name="adj" fmla="val 865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hteck 160"/>
              <p:cNvSpPr/>
              <p:nvPr/>
            </p:nvSpPr>
            <p:spPr>
              <a:xfrm flipV="1">
                <a:off x="4324111" y="3891525"/>
                <a:ext cx="538634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2" name="Rechteck 161"/>
              <p:cNvSpPr/>
              <p:nvPr/>
            </p:nvSpPr>
            <p:spPr>
              <a:xfrm>
                <a:off x="5120792" y="3211095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3" name="Rechteck 162"/>
              <p:cNvSpPr/>
              <p:nvPr/>
            </p:nvSpPr>
            <p:spPr>
              <a:xfrm>
                <a:off x="5120792" y="3478977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4" name="Rechteck 163"/>
              <p:cNvSpPr/>
              <p:nvPr/>
            </p:nvSpPr>
            <p:spPr>
              <a:xfrm>
                <a:off x="4422960" y="3891524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5" name="Rechteck 164"/>
              <p:cNvSpPr/>
              <p:nvPr/>
            </p:nvSpPr>
            <p:spPr>
              <a:xfrm>
                <a:off x="4718689" y="3890549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6" name="Gruppieren 85"/>
            <p:cNvGrpSpPr/>
            <p:nvPr/>
          </p:nvGrpSpPr>
          <p:grpSpPr>
            <a:xfrm rot="16200000">
              <a:off x="6217068" y="4772990"/>
              <a:ext cx="2578118" cy="145711"/>
              <a:chOff x="3826788" y="1930766"/>
              <a:chExt cx="3814357" cy="217640"/>
            </a:xfrm>
          </p:grpSpPr>
          <p:sp>
            <p:nvSpPr>
              <p:cNvPr id="152" name="Rechteck 151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Rechteck 152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4" name="Rechteck 153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5" name="Rechteck 154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7" name="Gruppieren 86"/>
            <p:cNvGrpSpPr/>
            <p:nvPr/>
          </p:nvGrpSpPr>
          <p:grpSpPr>
            <a:xfrm>
              <a:off x="5222199" y="3395427"/>
              <a:ext cx="2579970" cy="152917"/>
              <a:chOff x="3768328" y="1439152"/>
              <a:chExt cx="3853543" cy="226243"/>
            </a:xfrm>
          </p:grpSpPr>
          <p:sp>
            <p:nvSpPr>
              <p:cNvPr id="146" name="Rechteck 145"/>
              <p:cNvSpPr/>
              <p:nvPr/>
            </p:nvSpPr>
            <p:spPr>
              <a:xfrm>
                <a:off x="3816225" y="1462465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Rechteck 146"/>
              <p:cNvSpPr/>
              <p:nvPr/>
            </p:nvSpPr>
            <p:spPr>
              <a:xfrm>
                <a:off x="4134088" y="157995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8" name="Rechteck 147"/>
              <p:cNvSpPr/>
              <p:nvPr/>
            </p:nvSpPr>
            <p:spPr>
              <a:xfrm>
                <a:off x="7064522" y="157995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Rechteck 148"/>
              <p:cNvSpPr/>
              <p:nvPr/>
            </p:nvSpPr>
            <p:spPr>
              <a:xfrm>
                <a:off x="5712024" y="159466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" name="Rechteck 149"/>
              <p:cNvSpPr/>
              <p:nvPr/>
            </p:nvSpPr>
            <p:spPr>
              <a:xfrm>
                <a:off x="7572566" y="1439152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Rechteck 150"/>
              <p:cNvSpPr/>
              <p:nvPr/>
            </p:nvSpPr>
            <p:spPr>
              <a:xfrm>
                <a:off x="3768328" y="1447755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8" name="Gruppieren 87"/>
            <p:cNvGrpSpPr/>
            <p:nvPr/>
          </p:nvGrpSpPr>
          <p:grpSpPr>
            <a:xfrm rot="5400000">
              <a:off x="4245650" y="4742088"/>
              <a:ext cx="2578118" cy="145711"/>
              <a:chOff x="3826788" y="1930766"/>
              <a:chExt cx="3814357" cy="217640"/>
            </a:xfrm>
          </p:grpSpPr>
          <p:sp>
            <p:nvSpPr>
              <p:cNvPr id="142" name="Rechteck 141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3" name="Rechteck 142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4" name="Rechteck 143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Rechteck 144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9" name="Gruppieren 88"/>
            <p:cNvGrpSpPr/>
            <p:nvPr/>
          </p:nvGrpSpPr>
          <p:grpSpPr>
            <a:xfrm>
              <a:off x="2641500" y="3388103"/>
              <a:ext cx="2579970" cy="152917"/>
              <a:chOff x="3768328" y="1439152"/>
              <a:chExt cx="3853543" cy="226243"/>
            </a:xfrm>
          </p:grpSpPr>
          <p:sp>
            <p:nvSpPr>
              <p:cNvPr id="136" name="Rechteck 135"/>
              <p:cNvSpPr/>
              <p:nvPr/>
            </p:nvSpPr>
            <p:spPr>
              <a:xfrm>
                <a:off x="3816225" y="1462465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Rechteck 136"/>
              <p:cNvSpPr/>
              <p:nvPr/>
            </p:nvSpPr>
            <p:spPr>
              <a:xfrm>
                <a:off x="4134088" y="157995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" name="Rechteck 137"/>
              <p:cNvSpPr/>
              <p:nvPr/>
            </p:nvSpPr>
            <p:spPr>
              <a:xfrm>
                <a:off x="7064522" y="157995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" name="Rechteck 138"/>
              <p:cNvSpPr/>
              <p:nvPr/>
            </p:nvSpPr>
            <p:spPr>
              <a:xfrm>
                <a:off x="5712024" y="159466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0" name="Rechteck 139"/>
              <p:cNvSpPr/>
              <p:nvPr/>
            </p:nvSpPr>
            <p:spPr>
              <a:xfrm>
                <a:off x="7572566" y="1439152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1" name="Rechteck 140"/>
              <p:cNvSpPr/>
              <p:nvPr/>
            </p:nvSpPr>
            <p:spPr>
              <a:xfrm>
                <a:off x="3768328" y="1447755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0" name="Gruppieren 89"/>
            <p:cNvGrpSpPr/>
            <p:nvPr/>
          </p:nvGrpSpPr>
          <p:grpSpPr>
            <a:xfrm rot="16200000">
              <a:off x="3626841" y="4764547"/>
              <a:ext cx="2578118" cy="145711"/>
              <a:chOff x="3826788" y="1930766"/>
              <a:chExt cx="3814357" cy="217640"/>
            </a:xfrm>
          </p:grpSpPr>
          <p:sp>
            <p:nvSpPr>
              <p:cNvPr id="132" name="Rechteck 131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Rechteck 132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Rechteck 133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5" name="Rechteck 134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1" name="Gruppieren 90"/>
            <p:cNvGrpSpPr/>
            <p:nvPr/>
          </p:nvGrpSpPr>
          <p:grpSpPr>
            <a:xfrm rot="5400000">
              <a:off x="1648316" y="4772083"/>
              <a:ext cx="2578118" cy="145711"/>
              <a:chOff x="3826788" y="1930766"/>
              <a:chExt cx="3814357" cy="217640"/>
            </a:xfrm>
          </p:grpSpPr>
          <p:sp>
            <p:nvSpPr>
              <p:cNvPr id="128" name="Rechteck 127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9" name="Rechteck 128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0" name="Rechteck 129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Rechteck 130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2" name="Gruppieren 91"/>
            <p:cNvGrpSpPr/>
            <p:nvPr/>
          </p:nvGrpSpPr>
          <p:grpSpPr>
            <a:xfrm rot="5400000">
              <a:off x="1117413" y="4622478"/>
              <a:ext cx="2623031" cy="376064"/>
              <a:chOff x="2116183" y="2007062"/>
              <a:chExt cx="3880806" cy="561704"/>
            </a:xfrm>
          </p:grpSpPr>
          <p:sp>
            <p:nvSpPr>
              <p:cNvPr id="120" name="Rechteck 119"/>
              <p:cNvSpPr/>
              <p:nvPr/>
            </p:nvSpPr>
            <p:spPr>
              <a:xfrm>
                <a:off x="2116183" y="2011417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1" name="Rechteck 120"/>
              <p:cNvSpPr/>
              <p:nvPr/>
            </p:nvSpPr>
            <p:spPr>
              <a:xfrm>
                <a:off x="2116183" y="2490388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Rechteck 121"/>
              <p:cNvSpPr/>
              <p:nvPr/>
            </p:nvSpPr>
            <p:spPr>
              <a:xfrm>
                <a:off x="2116183" y="2011417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Rechteck 122"/>
              <p:cNvSpPr/>
              <p:nvPr/>
            </p:nvSpPr>
            <p:spPr>
              <a:xfrm flipH="1">
                <a:off x="5921831" y="2007062"/>
                <a:ext cx="75158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24" name="Gruppieren 123"/>
              <p:cNvGrpSpPr/>
              <p:nvPr/>
            </p:nvGrpSpPr>
            <p:grpSpPr>
              <a:xfrm>
                <a:off x="4016299" y="2050606"/>
                <a:ext cx="139337" cy="478971"/>
                <a:chOff x="2434046" y="1001484"/>
                <a:chExt cx="139337" cy="478971"/>
              </a:xfrm>
            </p:grpSpPr>
            <p:sp>
              <p:nvSpPr>
                <p:cNvPr id="125" name="Rechteck 124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6" name="Flussdiagramm: Verbinder 229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7" name="Flussdiagramm: Verbinder 230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93" name="Gruppieren 92"/>
            <p:cNvGrpSpPr/>
            <p:nvPr/>
          </p:nvGrpSpPr>
          <p:grpSpPr>
            <a:xfrm rot="5400000">
              <a:off x="2372396" y="3255513"/>
              <a:ext cx="132880" cy="377869"/>
              <a:chOff x="6333310" y="981888"/>
              <a:chExt cx="196598" cy="537757"/>
            </a:xfrm>
          </p:grpSpPr>
          <p:sp>
            <p:nvSpPr>
              <p:cNvPr id="114" name="Rechteck 113"/>
              <p:cNvSpPr/>
              <p:nvPr/>
            </p:nvSpPr>
            <p:spPr>
              <a:xfrm>
                <a:off x="6333310" y="981888"/>
                <a:ext cx="167753" cy="537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5" name="Flussdiagramm: Verbinder 218"/>
              <p:cNvSpPr/>
              <p:nvPr/>
            </p:nvSpPr>
            <p:spPr>
              <a:xfrm>
                <a:off x="6350182" y="1379106"/>
                <a:ext cx="134007" cy="13303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Flussdiagramm: Verbinder 219"/>
              <p:cNvSpPr/>
              <p:nvPr/>
            </p:nvSpPr>
            <p:spPr>
              <a:xfrm>
                <a:off x="6351357" y="981888"/>
                <a:ext cx="134007" cy="13303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7" name="Flussdiagramm: Verbinder 220"/>
              <p:cNvSpPr/>
              <p:nvPr/>
            </p:nvSpPr>
            <p:spPr>
              <a:xfrm>
                <a:off x="6390383" y="1310349"/>
                <a:ext cx="53603" cy="56756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8" name="Flussdiagramm: Verbinder 221"/>
              <p:cNvSpPr/>
              <p:nvPr/>
            </p:nvSpPr>
            <p:spPr>
              <a:xfrm>
                <a:off x="6390383" y="1127500"/>
                <a:ext cx="53603" cy="56756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Rechteck 118"/>
              <p:cNvSpPr/>
              <p:nvPr/>
            </p:nvSpPr>
            <p:spPr>
              <a:xfrm>
                <a:off x="6484189" y="981888"/>
                <a:ext cx="45719" cy="537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4" name="Gruppieren 93"/>
            <p:cNvGrpSpPr/>
            <p:nvPr/>
          </p:nvGrpSpPr>
          <p:grpSpPr>
            <a:xfrm rot="16200000">
              <a:off x="2690771" y="4712173"/>
              <a:ext cx="2628917" cy="145711"/>
              <a:chOff x="3751631" y="1930766"/>
              <a:chExt cx="3889514" cy="217640"/>
            </a:xfrm>
          </p:grpSpPr>
          <p:sp>
            <p:nvSpPr>
              <p:cNvPr id="110" name="Rechteck 109"/>
              <p:cNvSpPr/>
              <p:nvPr/>
            </p:nvSpPr>
            <p:spPr>
              <a:xfrm>
                <a:off x="3835499" y="1945476"/>
                <a:ext cx="3805645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1" name="Rechteck 110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" name="Rechteck 111"/>
              <p:cNvSpPr/>
              <p:nvPr/>
            </p:nvSpPr>
            <p:spPr>
              <a:xfrm flipH="1">
                <a:off x="3751631" y="1930767"/>
                <a:ext cx="75158" cy="132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Rechteck 112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95" name="Pfeil nach links 94"/>
            <p:cNvSpPr/>
            <p:nvPr/>
          </p:nvSpPr>
          <p:spPr>
            <a:xfrm rot="13039391">
              <a:off x="1747004" y="3149250"/>
              <a:ext cx="609347" cy="183838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Pfeil nach links 95"/>
            <p:cNvSpPr/>
            <p:nvPr/>
          </p:nvSpPr>
          <p:spPr>
            <a:xfrm rot="12493472" flipV="1">
              <a:off x="2021306" y="4591683"/>
              <a:ext cx="754407" cy="201123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5706361" y="3745546"/>
              <a:ext cx="1829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/>
                <a:t>j</a:t>
              </a:r>
              <a:r>
                <a:rPr lang="de-DE" sz="1600" b="1" dirty="0" smtClean="0"/>
                <a:t>e Top-Element    2 Stützen</a:t>
              </a:r>
              <a:endParaRPr lang="de-DE" sz="1600" b="1" dirty="0"/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3001949" y="3719581"/>
              <a:ext cx="18291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/>
                <a:t>a</a:t>
              </a:r>
              <a:r>
                <a:rPr lang="de-DE" sz="1600" b="1" dirty="0" smtClean="0"/>
                <a:t>n den Ecken</a:t>
              </a:r>
            </a:p>
            <a:p>
              <a:pPr algn="ctr"/>
              <a:r>
                <a:rPr lang="de-DE" sz="1600" b="1" dirty="0" smtClean="0"/>
                <a:t>je  Top-Element    3 Stützen</a:t>
              </a:r>
              <a:endParaRPr lang="de-DE" sz="1600" b="1" dirty="0"/>
            </a:p>
          </p:txBody>
        </p:sp>
        <p:grpSp>
          <p:nvGrpSpPr>
            <p:cNvPr id="99" name="Gruppieren 98"/>
            <p:cNvGrpSpPr/>
            <p:nvPr/>
          </p:nvGrpSpPr>
          <p:grpSpPr>
            <a:xfrm>
              <a:off x="1213698" y="2846439"/>
              <a:ext cx="488759" cy="412954"/>
              <a:chOff x="4875167" y="4052609"/>
              <a:chExt cx="603345" cy="577436"/>
            </a:xfrm>
          </p:grpSpPr>
          <p:sp>
            <p:nvSpPr>
              <p:cNvPr id="100" name="Diagonaler Streifen 99"/>
              <p:cNvSpPr/>
              <p:nvPr/>
            </p:nvSpPr>
            <p:spPr>
              <a:xfrm rot="10800000">
                <a:off x="5353177" y="4510900"/>
                <a:ext cx="98849" cy="102932"/>
              </a:xfrm>
              <a:prstGeom prst="diagStri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Diagonaler Streifen 100"/>
              <p:cNvSpPr/>
              <p:nvPr/>
            </p:nvSpPr>
            <p:spPr>
              <a:xfrm>
                <a:off x="4875167" y="4052609"/>
                <a:ext cx="584353" cy="577436"/>
              </a:xfrm>
              <a:prstGeom prst="diagStripe">
                <a:avLst>
                  <a:gd name="adj" fmla="val 8857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2" name="Gruppieren 101"/>
              <p:cNvGrpSpPr/>
              <p:nvPr/>
            </p:nvGrpSpPr>
            <p:grpSpPr>
              <a:xfrm>
                <a:off x="5432793" y="4052609"/>
                <a:ext cx="45719" cy="531717"/>
                <a:chOff x="5432793" y="4052609"/>
                <a:chExt cx="45719" cy="531717"/>
              </a:xfrm>
            </p:grpSpPr>
            <p:sp>
              <p:nvSpPr>
                <p:cNvPr id="107" name="Rechteck 106"/>
                <p:cNvSpPr/>
                <p:nvPr/>
              </p:nvSpPr>
              <p:spPr>
                <a:xfrm>
                  <a:off x="5432793" y="4052609"/>
                  <a:ext cx="45719" cy="53171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8" name="Rechteck 107"/>
                <p:cNvSpPr/>
                <p:nvPr/>
              </p:nvSpPr>
              <p:spPr>
                <a:xfrm>
                  <a:off x="5432793" y="4154790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9" name="Rechteck 108"/>
                <p:cNvSpPr/>
                <p:nvPr/>
              </p:nvSpPr>
              <p:spPr>
                <a:xfrm>
                  <a:off x="5432793" y="4422672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3" name="Gruppieren 102"/>
              <p:cNvGrpSpPr/>
              <p:nvPr/>
            </p:nvGrpSpPr>
            <p:grpSpPr>
              <a:xfrm>
                <a:off x="4875168" y="4583350"/>
                <a:ext cx="538634" cy="46695"/>
                <a:chOff x="4636112" y="4834244"/>
                <a:chExt cx="538634" cy="46695"/>
              </a:xfrm>
            </p:grpSpPr>
            <p:sp>
              <p:nvSpPr>
                <p:cNvPr id="104" name="Rechteck 103"/>
                <p:cNvSpPr/>
                <p:nvPr/>
              </p:nvSpPr>
              <p:spPr>
                <a:xfrm flipV="1">
                  <a:off x="4636112" y="4835220"/>
                  <a:ext cx="538634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5" name="Rechteck 104"/>
                <p:cNvSpPr/>
                <p:nvPr/>
              </p:nvSpPr>
              <p:spPr>
                <a:xfrm>
                  <a:off x="4734961" y="4835219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6" name="Rechteck 105"/>
                <p:cNvSpPr/>
                <p:nvPr/>
              </p:nvSpPr>
              <p:spPr>
                <a:xfrm>
                  <a:off x="5030690" y="4834244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61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e-DE" sz="2400" b="1" dirty="0"/>
              <a:t>Aufbau des mobilen ISSF-Schießstandes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Aufbauskizze</a:t>
            </a:r>
          </a:p>
          <a:p>
            <a:pPr marL="0" indent="0">
              <a:buNone/>
            </a:pPr>
            <a:r>
              <a:rPr lang="de-DE" sz="1600" i="1" dirty="0" smtClean="0">
                <a:solidFill>
                  <a:srgbClr val="0070C0"/>
                </a:solidFill>
              </a:rPr>
              <a:t>Abschluss Seitenteil</a:t>
            </a:r>
          </a:p>
          <a:p>
            <a:pPr marL="0" indent="0">
              <a:buNone/>
            </a:pPr>
            <a:endParaRPr lang="de-DE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i="1" dirty="0"/>
          </a:p>
          <a:p>
            <a:pPr marL="0" indent="0">
              <a:buNone/>
            </a:pPr>
            <a:endParaRPr lang="de-DE" sz="1600" i="1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20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321354"/>
            <a:ext cx="1130325" cy="80339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5EA-F8F6-4869-A8EA-4BF219287461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Deutscher Schützenbund</a:t>
            </a:r>
            <a:endParaRPr lang="de-DE" dirty="0"/>
          </a:p>
        </p:txBody>
      </p:sp>
      <p:grpSp>
        <p:nvGrpSpPr>
          <p:cNvPr id="102" name="Gruppieren 101"/>
          <p:cNvGrpSpPr/>
          <p:nvPr/>
        </p:nvGrpSpPr>
        <p:grpSpPr>
          <a:xfrm>
            <a:off x="694688" y="1916832"/>
            <a:ext cx="7621728" cy="3737845"/>
            <a:chOff x="1055776" y="1307037"/>
            <a:chExt cx="10450796" cy="4603688"/>
          </a:xfrm>
        </p:grpSpPr>
        <p:grpSp>
          <p:nvGrpSpPr>
            <p:cNvPr id="103" name="Gruppieren 102"/>
            <p:cNvGrpSpPr/>
            <p:nvPr/>
          </p:nvGrpSpPr>
          <p:grpSpPr>
            <a:xfrm rot="16200000">
              <a:off x="9322897" y="3664269"/>
              <a:ext cx="3805646" cy="561704"/>
              <a:chOff x="2116183" y="2007062"/>
              <a:chExt cx="3805646" cy="561704"/>
            </a:xfrm>
          </p:grpSpPr>
          <p:sp>
            <p:nvSpPr>
              <p:cNvPr id="166" name="Rechteck 165"/>
              <p:cNvSpPr/>
              <p:nvPr/>
            </p:nvSpPr>
            <p:spPr>
              <a:xfrm>
                <a:off x="2116183" y="2011417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7" name="Rechteck 166"/>
              <p:cNvSpPr/>
              <p:nvPr/>
            </p:nvSpPr>
            <p:spPr>
              <a:xfrm>
                <a:off x="2116183" y="2490388"/>
                <a:ext cx="3805646" cy="783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8" name="Rechteck 167"/>
              <p:cNvSpPr/>
              <p:nvPr/>
            </p:nvSpPr>
            <p:spPr>
              <a:xfrm>
                <a:off x="2116183" y="2011417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9" name="Rechteck 168"/>
              <p:cNvSpPr/>
              <p:nvPr/>
            </p:nvSpPr>
            <p:spPr>
              <a:xfrm>
                <a:off x="5876110" y="2007062"/>
                <a:ext cx="45719" cy="557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70" name="Gruppieren 169"/>
              <p:cNvGrpSpPr/>
              <p:nvPr/>
            </p:nvGrpSpPr>
            <p:grpSpPr>
              <a:xfrm>
                <a:off x="4016299" y="2050606"/>
                <a:ext cx="139337" cy="478971"/>
                <a:chOff x="2434046" y="1001484"/>
                <a:chExt cx="139337" cy="478971"/>
              </a:xfrm>
            </p:grpSpPr>
            <p:sp>
              <p:nvSpPr>
                <p:cNvPr id="171" name="Rechteck 170"/>
                <p:cNvSpPr/>
                <p:nvPr/>
              </p:nvSpPr>
              <p:spPr>
                <a:xfrm>
                  <a:off x="2434046" y="1001484"/>
                  <a:ext cx="139337" cy="478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2" name="Flussdiagramm: Verbinder 33"/>
                <p:cNvSpPr/>
                <p:nvPr/>
              </p:nvSpPr>
              <p:spPr>
                <a:xfrm>
                  <a:off x="2476912" y="1087670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Flussdiagramm: Verbinder 34"/>
                <p:cNvSpPr/>
                <p:nvPr/>
              </p:nvSpPr>
              <p:spPr>
                <a:xfrm>
                  <a:off x="2480911" y="1329857"/>
                  <a:ext cx="53603" cy="56756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04" name="Gruppieren 103"/>
            <p:cNvGrpSpPr/>
            <p:nvPr/>
          </p:nvGrpSpPr>
          <p:grpSpPr>
            <a:xfrm rot="16200000">
              <a:off x="11121718" y="1624273"/>
              <a:ext cx="196598" cy="564400"/>
              <a:chOff x="6333310" y="981888"/>
              <a:chExt cx="196598" cy="537757"/>
            </a:xfrm>
          </p:grpSpPr>
          <p:sp>
            <p:nvSpPr>
              <p:cNvPr id="160" name="Rechteck 159"/>
              <p:cNvSpPr/>
              <p:nvPr/>
            </p:nvSpPr>
            <p:spPr>
              <a:xfrm>
                <a:off x="6333310" y="981888"/>
                <a:ext cx="167753" cy="537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1" name="Flussdiagramm: Verbinder 51"/>
              <p:cNvSpPr/>
              <p:nvPr/>
            </p:nvSpPr>
            <p:spPr>
              <a:xfrm>
                <a:off x="6350182" y="1379106"/>
                <a:ext cx="134007" cy="13303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2" name="Flussdiagramm: Verbinder 52"/>
              <p:cNvSpPr/>
              <p:nvPr/>
            </p:nvSpPr>
            <p:spPr>
              <a:xfrm>
                <a:off x="6351357" y="981888"/>
                <a:ext cx="134007" cy="13303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3" name="Flussdiagramm: Verbinder 53"/>
              <p:cNvSpPr/>
              <p:nvPr/>
            </p:nvSpPr>
            <p:spPr>
              <a:xfrm>
                <a:off x="6390383" y="1310349"/>
                <a:ext cx="53603" cy="56756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4" name="Flussdiagramm: Verbinder 54"/>
              <p:cNvSpPr/>
              <p:nvPr/>
            </p:nvSpPr>
            <p:spPr>
              <a:xfrm>
                <a:off x="6390383" y="1127500"/>
                <a:ext cx="53603" cy="56756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5" name="Rechteck 164"/>
              <p:cNvSpPr/>
              <p:nvPr/>
            </p:nvSpPr>
            <p:spPr>
              <a:xfrm>
                <a:off x="6484189" y="981888"/>
                <a:ext cx="45719" cy="537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5" name="Gruppieren 104"/>
            <p:cNvGrpSpPr/>
            <p:nvPr/>
          </p:nvGrpSpPr>
          <p:grpSpPr>
            <a:xfrm rot="5400000">
              <a:off x="9342921" y="1770922"/>
              <a:ext cx="316208" cy="300559"/>
              <a:chOff x="8310655" y="3106882"/>
              <a:chExt cx="316208" cy="300559"/>
            </a:xfrm>
          </p:grpSpPr>
          <p:sp>
            <p:nvSpPr>
              <p:cNvPr id="154" name="Diagonaler Streifen 153"/>
              <p:cNvSpPr/>
              <p:nvPr/>
            </p:nvSpPr>
            <p:spPr>
              <a:xfrm rot="10800000">
                <a:off x="8496277" y="3285018"/>
                <a:ext cx="102175" cy="106637"/>
              </a:xfrm>
              <a:prstGeom prst="diagStri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Diagonaler Streifen 154"/>
              <p:cNvSpPr/>
              <p:nvPr/>
            </p:nvSpPr>
            <p:spPr>
              <a:xfrm rot="10800000">
                <a:off x="8410037" y="3201998"/>
                <a:ext cx="166386" cy="159085"/>
              </a:xfrm>
              <a:prstGeom prst="diagStripe">
                <a:avLst>
                  <a:gd name="adj" fmla="val 398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hteck 155"/>
              <p:cNvSpPr/>
              <p:nvPr/>
            </p:nvSpPr>
            <p:spPr>
              <a:xfrm>
                <a:off x="8578572" y="3106882"/>
                <a:ext cx="45719" cy="2542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7" name="Rechteck 156"/>
              <p:cNvSpPr/>
              <p:nvPr/>
            </p:nvSpPr>
            <p:spPr>
              <a:xfrm>
                <a:off x="8579606" y="3215322"/>
                <a:ext cx="47257" cy="473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8" name="Rechteck 157"/>
              <p:cNvSpPr/>
              <p:nvPr/>
            </p:nvSpPr>
            <p:spPr>
              <a:xfrm flipV="1">
                <a:off x="8310655" y="3361085"/>
                <a:ext cx="24828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9" name="Rechteck 158"/>
              <p:cNvSpPr/>
              <p:nvPr/>
            </p:nvSpPr>
            <p:spPr>
              <a:xfrm>
                <a:off x="8410038" y="3360076"/>
                <a:ext cx="47257" cy="473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6" name="Gruppieren 105"/>
            <p:cNvGrpSpPr/>
            <p:nvPr/>
          </p:nvGrpSpPr>
          <p:grpSpPr>
            <a:xfrm>
              <a:off x="5508437" y="1846198"/>
              <a:ext cx="3853543" cy="226243"/>
              <a:chOff x="3768328" y="1439152"/>
              <a:chExt cx="3853543" cy="226243"/>
            </a:xfrm>
          </p:grpSpPr>
          <p:sp>
            <p:nvSpPr>
              <p:cNvPr id="148" name="Rechteck 147"/>
              <p:cNvSpPr/>
              <p:nvPr/>
            </p:nvSpPr>
            <p:spPr>
              <a:xfrm>
                <a:off x="3816225" y="1462465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Rechteck 148"/>
              <p:cNvSpPr/>
              <p:nvPr/>
            </p:nvSpPr>
            <p:spPr>
              <a:xfrm>
                <a:off x="4134088" y="157995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" name="Rechteck 149"/>
              <p:cNvSpPr/>
              <p:nvPr/>
            </p:nvSpPr>
            <p:spPr>
              <a:xfrm>
                <a:off x="7064522" y="157995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Rechteck 150"/>
              <p:cNvSpPr/>
              <p:nvPr/>
            </p:nvSpPr>
            <p:spPr>
              <a:xfrm>
                <a:off x="5712024" y="159466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" name="Rechteck 151"/>
              <p:cNvSpPr/>
              <p:nvPr/>
            </p:nvSpPr>
            <p:spPr>
              <a:xfrm>
                <a:off x="7572566" y="1439152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Rechteck 152"/>
              <p:cNvSpPr/>
              <p:nvPr/>
            </p:nvSpPr>
            <p:spPr>
              <a:xfrm>
                <a:off x="3768328" y="1447755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7" name="Gruppieren 106"/>
            <p:cNvGrpSpPr/>
            <p:nvPr/>
          </p:nvGrpSpPr>
          <p:grpSpPr>
            <a:xfrm rot="5400000">
              <a:off x="6884463" y="3841922"/>
              <a:ext cx="3905951" cy="231656"/>
              <a:chOff x="3826788" y="1930766"/>
              <a:chExt cx="3814357" cy="217640"/>
            </a:xfrm>
          </p:grpSpPr>
          <p:sp>
            <p:nvSpPr>
              <p:cNvPr id="144" name="Rechteck 143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Rechteck 144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6" name="Rechteck 145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Rechteck 146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uppieren 107"/>
            <p:cNvGrpSpPr/>
            <p:nvPr/>
          </p:nvGrpSpPr>
          <p:grpSpPr>
            <a:xfrm rot="5400000">
              <a:off x="7650958" y="3847600"/>
              <a:ext cx="3751580" cy="249114"/>
              <a:chOff x="3826788" y="1930766"/>
              <a:chExt cx="3814357" cy="217640"/>
            </a:xfrm>
          </p:grpSpPr>
          <p:sp>
            <p:nvSpPr>
              <p:cNvPr id="140" name="Rechteck 139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1" name="Rechteck 140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2" name="Rechteck 141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3" name="Rechteck 142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9" name="Gruppieren 108"/>
            <p:cNvGrpSpPr/>
            <p:nvPr/>
          </p:nvGrpSpPr>
          <p:grpSpPr>
            <a:xfrm rot="5400000">
              <a:off x="4034123" y="3894724"/>
              <a:ext cx="3814357" cy="217640"/>
              <a:chOff x="3826788" y="1930766"/>
              <a:chExt cx="3814357" cy="217640"/>
            </a:xfrm>
          </p:grpSpPr>
          <p:sp>
            <p:nvSpPr>
              <p:cNvPr id="136" name="Rechteck 135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Rechteck 136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" name="Rechteck 137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" name="Rechteck 138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0" name="Gruppieren 109"/>
            <p:cNvGrpSpPr/>
            <p:nvPr/>
          </p:nvGrpSpPr>
          <p:grpSpPr>
            <a:xfrm>
              <a:off x="1650825" y="1835727"/>
              <a:ext cx="3853543" cy="226243"/>
              <a:chOff x="3768328" y="1439152"/>
              <a:chExt cx="3853543" cy="226243"/>
            </a:xfrm>
          </p:grpSpPr>
          <p:sp>
            <p:nvSpPr>
              <p:cNvPr id="130" name="Rechteck 129"/>
              <p:cNvSpPr/>
              <p:nvPr/>
            </p:nvSpPr>
            <p:spPr>
              <a:xfrm>
                <a:off x="3816225" y="1462465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Rechteck 130"/>
              <p:cNvSpPr/>
              <p:nvPr/>
            </p:nvSpPr>
            <p:spPr>
              <a:xfrm>
                <a:off x="4134088" y="157995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2" name="Rechteck 131"/>
              <p:cNvSpPr/>
              <p:nvPr/>
            </p:nvSpPr>
            <p:spPr>
              <a:xfrm>
                <a:off x="7064522" y="157995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Rechteck 132"/>
              <p:cNvSpPr/>
              <p:nvPr/>
            </p:nvSpPr>
            <p:spPr>
              <a:xfrm>
                <a:off x="5712024" y="1594664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Rechteck 133"/>
              <p:cNvSpPr/>
              <p:nvPr/>
            </p:nvSpPr>
            <p:spPr>
              <a:xfrm>
                <a:off x="7572566" y="1439152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5" name="Rechteck 134"/>
              <p:cNvSpPr/>
              <p:nvPr/>
            </p:nvSpPr>
            <p:spPr>
              <a:xfrm>
                <a:off x="3768328" y="1447755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1" name="Gruppieren 110"/>
            <p:cNvGrpSpPr/>
            <p:nvPr/>
          </p:nvGrpSpPr>
          <p:grpSpPr>
            <a:xfrm rot="5400000">
              <a:off x="186655" y="3870800"/>
              <a:ext cx="3814357" cy="217640"/>
              <a:chOff x="3826788" y="1930766"/>
              <a:chExt cx="3814357" cy="217640"/>
            </a:xfrm>
          </p:grpSpPr>
          <p:sp>
            <p:nvSpPr>
              <p:cNvPr id="126" name="Rechteck 125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7" name="Rechteck 126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Rechteck 127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9" name="Rechteck 128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2" name="Gruppieren 111"/>
            <p:cNvGrpSpPr/>
            <p:nvPr/>
          </p:nvGrpSpPr>
          <p:grpSpPr>
            <a:xfrm rot="5400000">
              <a:off x="3130433" y="3877665"/>
              <a:ext cx="3814357" cy="217640"/>
              <a:chOff x="3826788" y="1930766"/>
              <a:chExt cx="3814357" cy="217640"/>
            </a:xfrm>
          </p:grpSpPr>
          <p:sp>
            <p:nvSpPr>
              <p:cNvPr id="122" name="Rechteck 121"/>
              <p:cNvSpPr/>
              <p:nvPr/>
            </p:nvSpPr>
            <p:spPr>
              <a:xfrm>
                <a:off x="3835499" y="1945476"/>
                <a:ext cx="3805646" cy="117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Rechteck 122"/>
              <p:cNvSpPr/>
              <p:nvPr/>
            </p:nvSpPr>
            <p:spPr>
              <a:xfrm>
                <a:off x="5731298" y="2077675"/>
                <a:ext cx="185056" cy="70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4" name="Rechteck 123"/>
              <p:cNvSpPr/>
              <p:nvPr/>
            </p:nvSpPr>
            <p:spPr>
              <a:xfrm>
                <a:off x="3826788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Rechteck 124"/>
              <p:cNvSpPr/>
              <p:nvPr/>
            </p:nvSpPr>
            <p:spPr>
              <a:xfrm>
                <a:off x="7595426" y="1930766"/>
                <a:ext cx="45719" cy="202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13" name="Textfeld 112"/>
            <p:cNvSpPr txBox="1"/>
            <p:nvPr/>
          </p:nvSpPr>
          <p:spPr>
            <a:xfrm>
              <a:off x="1055776" y="1517390"/>
              <a:ext cx="502963" cy="644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/>
                <a:t>…</a:t>
              </a:r>
              <a:endParaRPr lang="de-DE" sz="2800" b="1" dirty="0"/>
            </a:p>
          </p:txBody>
        </p:sp>
        <p:grpSp>
          <p:nvGrpSpPr>
            <p:cNvPr id="114" name="Gruppieren 113"/>
            <p:cNvGrpSpPr/>
            <p:nvPr/>
          </p:nvGrpSpPr>
          <p:grpSpPr>
            <a:xfrm rot="5400000">
              <a:off x="10060474" y="1314861"/>
              <a:ext cx="316208" cy="300559"/>
              <a:chOff x="8310655" y="3106882"/>
              <a:chExt cx="316208" cy="300559"/>
            </a:xfrm>
          </p:grpSpPr>
          <p:sp>
            <p:nvSpPr>
              <p:cNvPr id="116" name="Diagonaler Streifen 115"/>
              <p:cNvSpPr/>
              <p:nvPr/>
            </p:nvSpPr>
            <p:spPr>
              <a:xfrm rot="10800000">
                <a:off x="8496277" y="3285018"/>
                <a:ext cx="102175" cy="106637"/>
              </a:xfrm>
              <a:prstGeom prst="diagStri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Diagonaler Streifen 116"/>
              <p:cNvSpPr/>
              <p:nvPr/>
            </p:nvSpPr>
            <p:spPr>
              <a:xfrm rot="10800000">
                <a:off x="8410037" y="3201998"/>
                <a:ext cx="166386" cy="159085"/>
              </a:xfrm>
              <a:prstGeom prst="diagStripe">
                <a:avLst>
                  <a:gd name="adj" fmla="val 398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hteck 117"/>
              <p:cNvSpPr/>
              <p:nvPr/>
            </p:nvSpPr>
            <p:spPr>
              <a:xfrm>
                <a:off x="8578572" y="3106882"/>
                <a:ext cx="45719" cy="2542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Rechteck 118"/>
              <p:cNvSpPr/>
              <p:nvPr/>
            </p:nvSpPr>
            <p:spPr>
              <a:xfrm>
                <a:off x="8579606" y="3215322"/>
                <a:ext cx="47257" cy="473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0" name="Rechteck 119"/>
              <p:cNvSpPr/>
              <p:nvPr/>
            </p:nvSpPr>
            <p:spPr>
              <a:xfrm flipV="1">
                <a:off x="8310655" y="3361085"/>
                <a:ext cx="24828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1" name="Rechteck 120"/>
              <p:cNvSpPr/>
              <p:nvPr/>
            </p:nvSpPr>
            <p:spPr>
              <a:xfrm>
                <a:off x="8410038" y="3360076"/>
                <a:ext cx="47257" cy="473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15" name="Pfeil nach links 114"/>
            <p:cNvSpPr/>
            <p:nvPr/>
          </p:nvSpPr>
          <p:spPr>
            <a:xfrm rot="19543650">
              <a:off x="9522755" y="1700374"/>
              <a:ext cx="580103" cy="170343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051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Bildschirmpräsentation (4:3)</PresentationFormat>
  <Paragraphs>149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 </vt:lpstr>
      <vt:lpstr> Aufbau des mobilen ISSF-Schießstandes </vt:lpstr>
      <vt:lpstr>Aufbau des mobilen ISSF-Schießstandes</vt:lpstr>
      <vt:lpstr>Aufbau des mobilen ISSF-Schießstandes</vt:lpstr>
      <vt:lpstr>Aufbau des mobilen ISSF-Schießstandes</vt:lpstr>
      <vt:lpstr>Aufbau des mobilen ISSF-Schießstandes</vt:lpstr>
      <vt:lpstr>Aufbau des mobilen ISSF-Schießstandes</vt:lpstr>
      <vt:lpstr>Aufbau des mobilen ISSF-Schießstandes</vt:lpstr>
      <vt:lpstr>Aufbau des mobilen ISSF-Schießstandes</vt:lpstr>
      <vt:lpstr>Aufbau des mobilen ISSF-Schießstandes</vt:lpstr>
      <vt:lpstr>Aufbau des mobilen ISSF-Schießstandes</vt:lpstr>
      <vt:lpstr>Aufbau des mobilen ISSF-Schießstandes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zur Krisenkommunikation im Deutschen Schützenbund</dc:title>
  <dc:creator>Robert Garmeister</dc:creator>
  <cp:lastModifiedBy>Robert Garmeister</cp:lastModifiedBy>
  <cp:revision>120</cp:revision>
  <cp:lastPrinted>2018-06-12T09:28:32Z</cp:lastPrinted>
  <dcterms:created xsi:type="dcterms:W3CDTF">2012-11-15T08:19:29Z</dcterms:created>
  <dcterms:modified xsi:type="dcterms:W3CDTF">2018-06-28T06:26:33Z</dcterms:modified>
</cp:coreProperties>
</file>